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handoutMasterIdLst>
    <p:handoutMasterId r:id="rId28"/>
  </p:handoutMasterIdLst>
  <p:sldIdLst>
    <p:sldId id="256" r:id="rId2"/>
    <p:sldId id="257" r:id="rId3"/>
    <p:sldId id="258" r:id="rId4"/>
    <p:sldId id="259" r:id="rId5"/>
    <p:sldId id="275" r:id="rId6"/>
    <p:sldId id="276" r:id="rId7"/>
    <p:sldId id="277" r:id="rId8"/>
    <p:sldId id="274" r:id="rId9"/>
    <p:sldId id="278" r:id="rId10"/>
    <p:sldId id="279" r:id="rId11"/>
    <p:sldId id="280" r:id="rId12"/>
    <p:sldId id="281" r:id="rId13"/>
    <p:sldId id="292" r:id="rId14"/>
    <p:sldId id="293" r:id="rId15"/>
    <p:sldId id="294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5" r:id="rId26"/>
    <p:sldId id="296" r:id="rId27"/>
  </p:sldIdLst>
  <p:sldSz cx="10287000" cy="6858000" type="35mm"/>
  <p:notesSz cx="6858000" cy="9686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51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ECFF"/>
    <a:srgbClr val="FF6600"/>
    <a:srgbClr val="FF3300"/>
    <a:srgbClr val="996633"/>
    <a:srgbClr val="FFFF00"/>
    <a:srgbClr val="0066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53" autoAdjust="0"/>
    <p:restoredTop sz="90929"/>
  </p:normalViewPr>
  <p:slideViewPr>
    <p:cSldViewPr>
      <p:cViewPr varScale="1">
        <p:scale>
          <a:sx n="105" d="100"/>
          <a:sy n="105" d="100"/>
        </p:scale>
        <p:origin x="1806" y="96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54"/>
      </p:cViewPr>
      <p:guideLst>
        <p:guide orient="horz" pos="3051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Relationship Id="rId4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Relationship Id="rId4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4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41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41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02738"/>
            <a:ext cx="2971800" cy="4841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02738"/>
            <a:ext cx="2971800" cy="4841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6C9CD02-AE7C-4434-B4E4-814A483ED310}" type="slidenum">
              <a:rPr lang="pt-BR" altLang="sq-AL"/>
              <a:pPr>
                <a:defRPr/>
              </a:pPr>
              <a:t>‹nº›</a:t>
            </a:fld>
            <a:endParaRPr lang="pt-BR" alt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4288"/>
            <a:ext cx="10299700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74 h 4320"/>
                <a:gd name="T2" fmla="*/ 1737 w 1737"/>
                <a:gd name="T3" fmla="*/ 4385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74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54 h 4320"/>
                <a:gd name="T2" fmla="*/ 1737 w 1737"/>
                <a:gd name="T3" fmla="*/ 4365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54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3983 h 4420"/>
                <a:gd name="T2" fmla="*/ 1739 w 1739"/>
                <a:gd name="T3" fmla="*/ 3988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3983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268 h 4338"/>
                <a:gd name="T4" fmla="*/ 2080 w 2080"/>
                <a:gd name="T5" fmla="*/ 4268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5" cy="1735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>
                <a:gd name="T0" fmla="*/ 0 w 1089"/>
                <a:gd name="T1" fmla="*/ 2265 h 2285"/>
                <a:gd name="T2" fmla="*/ 1030 w 1089"/>
                <a:gd name="T3" fmla="*/ 0 h 2285"/>
                <a:gd name="T4" fmla="*/ 1089 w 1089"/>
                <a:gd name="T5" fmla="*/ 0 h 2285"/>
                <a:gd name="T6" fmla="*/ 37 w 1089"/>
                <a:gd name="T7" fmla="*/ 2285 h 2285"/>
                <a:gd name="T8" fmla="*/ 0 w 1089"/>
                <a:gd name="T9" fmla="*/ 2265 h 2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defRPr/>
              </a:pPr>
              <a:endParaRPr lang="sq-AL" altLang="sq-AL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0 h 4420"/>
                <a:gd name="T2" fmla="*/ 1739 w 1739"/>
                <a:gd name="T3" fmla="*/ 0 h 4420"/>
                <a:gd name="T4" fmla="*/ 524 w 1739"/>
                <a:gd name="T5" fmla="*/ 0 h 4420"/>
                <a:gd name="T6" fmla="*/ 0 w 1739"/>
                <a:gd name="T7" fmla="*/ 0 h 4420"/>
                <a:gd name="T8" fmla="*/ 494 w 1739"/>
                <a:gd name="T9" fmla="*/ 0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0 h 4338"/>
                <a:gd name="T2" fmla="*/ 1870 w 2080"/>
                <a:gd name="T3" fmla="*/ 0 h 4338"/>
                <a:gd name="T4" fmla="*/ 2080 w 2080"/>
                <a:gd name="T5" fmla="*/ 0 h 4338"/>
                <a:gd name="T6" fmla="*/ 1033 w 2080"/>
                <a:gd name="T7" fmla="*/ 0 h 4338"/>
                <a:gd name="T8" fmla="*/ 0 w 2080"/>
                <a:gd name="T9" fmla="*/ 0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defRPr/>
              </a:pPr>
              <a:endParaRPr lang="sq-AL" altLang="sq-AL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>
                <a:gd name="T0" fmla="*/ 1027 w 1036"/>
                <a:gd name="T1" fmla="*/ 0 h 420"/>
                <a:gd name="T2" fmla="*/ 0 w 1036"/>
                <a:gd name="T3" fmla="*/ 417 h 420"/>
                <a:gd name="T4" fmla="*/ 24 w 1036"/>
                <a:gd name="T5" fmla="*/ 420 h 420"/>
                <a:gd name="T6" fmla="*/ 1036 w 1036"/>
                <a:gd name="T7" fmla="*/ 16 h 420"/>
                <a:gd name="T8" fmla="*/ 1027 w 1036"/>
                <a:gd name="T9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defRPr/>
              </a:pPr>
              <a:endParaRPr lang="sq-AL" altLang="sq-AL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defRPr/>
              </a:pPr>
              <a:endParaRPr lang="sq-AL" altLang="sq-AL"/>
            </a:p>
          </p:txBody>
        </p:sp>
        <p:pic>
          <p:nvPicPr>
            <p:cNvPr id="34" name="Picture 3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3521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885950" y="1905000"/>
            <a:ext cx="8143875" cy="19050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pt-BR" altLang="sq-AL" noProof="0"/>
              <a:t>Clique para editar o estilo do título mestre</a:t>
            </a:r>
          </a:p>
        </p:txBody>
      </p:sp>
      <p:sp>
        <p:nvSpPr>
          <p:cNvPr id="63522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885950" y="4572000"/>
            <a:ext cx="7200900" cy="1679575"/>
          </a:xfrm>
        </p:spPr>
        <p:txBody>
          <a:bodyPr anchor="ctr"/>
          <a:lstStyle>
            <a:lvl1pPr marL="0" indent="0" algn="ctr">
              <a:defRPr/>
            </a:lvl1pPr>
          </a:lstStyle>
          <a:p>
            <a:pPr lvl="0"/>
            <a:r>
              <a:rPr lang="pt-BR" altLang="sq-AL" noProof="0"/>
              <a:t>Clique para editar o estilo do subtítulo mestre</a:t>
            </a:r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771525" y="6324600"/>
            <a:ext cx="21431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324600"/>
            <a:ext cx="32575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72350" y="6324600"/>
            <a:ext cx="2143125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26CE01-102B-4B5E-8A16-F016C270FD26}" type="slidenum">
              <a:rPr lang="pt-BR" altLang="sq-AL"/>
              <a:pPr>
                <a:defRPr/>
              </a:pPr>
              <a:t>‹nº›</a:t>
            </a:fld>
            <a:endParaRPr lang="pt-BR" altLang="sq-AL"/>
          </a:p>
        </p:txBody>
      </p:sp>
    </p:spTree>
    <p:extLst>
      <p:ext uri="{BB962C8B-B14F-4D97-AF65-F5344CB8AC3E}">
        <p14:creationId xmlns:p14="http://schemas.microsoft.com/office/powerpoint/2010/main" val="222651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sq-AL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sq-AL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9DF3D-D696-4940-85CB-FFA28D36176B}" type="slidenum">
              <a:rPr lang="pt-BR" altLang="sq-AL"/>
              <a:pPr>
                <a:defRPr/>
              </a:pPr>
              <a:t>‹nº›</a:t>
            </a:fld>
            <a:endParaRPr lang="pt-BR" altLang="sq-AL"/>
          </a:p>
        </p:txBody>
      </p:sp>
    </p:spTree>
    <p:extLst>
      <p:ext uri="{BB962C8B-B14F-4D97-AF65-F5344CB8AC3E}">
        <p14:creationId xmlns:p14="http://schemas.microsoft.com/office/powerpoint/2010/main" val="2603082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29488" y="465138"/>
            <a:ext cx="2185987" cy="563086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sq-AL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71525" y="465138"/>
            <a:ext cx="6405563" cy="563086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sq-AL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14432-A288-4A00-AE72-0A1D17F273AD}" type="slidenum">
              <a:rPr lang="pt-BR" altLang="sq-AL"/>
              <a:pPr>
                <a:defRPr/>
              </a:pPr>
              <a:t>‹nº›</a:t>
            </a:fld>
            <a:endParaRPr lang="pt-BR" altLang="sq-AL"/>
          </a:p>
        </p:txBody>
      </p:sp>
    </p:spTree>
    <p:extLst>
      <p:ext uri="{BB962C8B-B14F-4D97-AF65-F5344CB8AC3E}">
        <p14:creationId xmlns:p14="http://schemas.microsoft.com/office/powerpoint/2010/main" val="1536068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1525" y="465138"/>
            <a:ext cx="8743950" cy="143192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sq-AL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771525" y="1981200"/>
            <a:ext cx="8743950" cy="4114800"/>
          </a:xfrm>
        </p:spPr>
        <p:txBody>
          <a:bodyPr/>
          <a:lstStyle/>
          <a:p>
            <a:pPr lvl="0"/>
            <a:endParaRPr lang="sq-AL" noProof="0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CD309-737D-4C2A-BE95-AC0B1566C151}" type="slidenum">
              <a:rPr lang="pt-BR" altLang="sq-AL"/>
              <a:pPr>
                <a:defRPr/>
              </a:pPr>
              <a:t>‹nº›</a:t>
            </a:fld>
            <a:endParaRPr lang="pt-BR" altLang="sq-AL"/>
          </a:p>
        </p:txBody>
      </p:sp>
    </p:spTree>
    <p:extLst>
      <p:ext uri="{BB962C8B-B14F-4D97-AF65-F5344CB8AC3E}">
        <p14:creationId xmlns:p14="http://schemas.microsoft.com/office/powerpoint/2010/main" val="995608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1525" y="465138"/>
            <a:ext cx="8743950" cy="143192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sq-AL"/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771525" y="1981200"/>
            <a:ext cx="8743950" cy="4114800"/>
          </a:xfrm>
        </p:spPr>
        <p:txBody>
          <a:bodyPr/>
          <a:lstStyle/>
          <a:p>
            <a:pPr lvl="0"/>
            <a:endParaRPr lang="sq-AL" noProof="0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EF8C8-ED61-4FBD-9FA0-05E279167744}" type="slidenum">
              <a:rPr lang="pt-BR" altLang="sq-AL"/>
              <a:pPr>
                <a:defRPr/>
              </a:pPr>
              <a:t>‹nº›</a:t>
            </a:fld>
            <a:endParaRPr lang="pt-BR" altLang="sq-AL"/>
          </a:p>
        </p:txBody>
      </p:sp>
    </p:spTree>
    <p:extLst>
      <p:ext uri="{BB962C8B-B14F-4D97-AF65-F5344CB8AC3E}">
        <p14:creationId xmlns:p14="http://schemas.microsoft.com/office/powerpoint/2010/main" val="331996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sq-AL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sq-AL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278ED-CDBD-4945-BF6D-7F8CEA9CDE43}" type="slidenum">
              <a:rPr lang="pt-BR" altLang="sq-AL"/>
              <a:pPr>
                <a:defRPr/>
              </a:pPr>
              <a:t>‹nº›</a:t>
            </a:fld>
            <a:endParaRPr lang="pt-BR" altLang="sq-AL"/>
          </a:p>
        </p:txBody>
      </p:sp>
    </p:spTree>
    <p:extLst>
      <p:ext uri="{BB962C8B-B14F-4D97-AF65-F5344CB8AC3E}">
        <p14:creationId xmlns:p14="http://schemas.microsoft.com/office/powerpoint/2010/main" val="405467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1675" y="1709738"/>
            <a:ext cx="887253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sq-AL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1675" y="4589463"/>
            <a:ext cx="887253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A9FC3-CFBF-4422-BF26-53EC4762A333}" type="slidenum">
              <a:rPr lang="pt-BR" altLang="sq-AL"/>
              <a:pPr>
                <a:defRPr/>
              </a:pPr>
              <a:t>‹nº›</a:t>
            </a:fld>
            <a:endParaRPr lang="pt-BR" altLang="sq-AL"/>
          </a:p>
        </p:txBody>
      </p:sp>
    </p:spTree>
    <p:extLst>
      <p:ext uri="{BB962C8B-B14F-4D97-AF65-F5344CB8AC3E}">
        <p14:creationId xmlns:p14="http://schemas.microsoft.com/office/powerpoint/2010/main" val="185940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sq-AL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71525" y="1981200"/>
            <a:ext cx="4295775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sq-AL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4295775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sq-AL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411D7-BBC9-4398-AD24-9ED028B23A8E}" type="slidenum">
              <a:rPr lang="pt-BR" altLang="sq-AL"/>
              <a:pPr>
                <a:defRPr/>
              </a:pPr>
              <a:t>‹nº›</a:t>
            </a:fld>
            <a:endParaRPr lang="pt-BR" altLang="sq-AL"/>
          </a:p>
        </p:txBody>
      </p:sp>
    </p:spTree>
    <p:extLst>
      <p:ext uri="{BB962C8B-B14F-4D97-AF65-F5344CB8AC3E}">
        <p14:creationId xmlns:p14="http://schemas.microsoft.com/office/powerpoint/2010/main" val="412384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8025" y="365125"/>
            <a:ext cx="8872538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sq-AL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8025" y="1681163"/>
            <a:ext cx="435292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708025" y="2505075"/>
            <a:ext cx="4352925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sq-AL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208588" y="1681163"/>
            <a:ext cx="43719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208588" y="2505075"/>
            <a:ext cx="4371975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sq-AL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83119-50EF-47C2-B79C-A1AACD6DC650}" type="slidenum">
              <a:rPr lang="pt-BR" altLang="sq-AL"/>
              <a:pPr>
                <a:defRPr/>
              </a:pPr>
              <a:t>‹nº›</a:t>
            </a:fld>
            <a:endParaRPr lang="pt-BR" altLang="sq-AL"/>
          </a:p>
        </p:txBody>
      </p:sp>
    </p:spTree>
    <p:extLst>
      <p:ext uri="{BB962C8B-B14F-4D97-AF65-F5344CB8AC3E}">
        <p14:creationId xmlns:p14="http://schemas.microsoft.com/office/powerpoint/2010/main" val="50034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sq-AL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3D775-2099-4E7C-8B40-2B513DD8C239}" type="slidenum">
              <a:rPr lang="pt-BR" altLang="sq-AL"/>
              <a:pPr>
                <a:defRPr/>
              </a:pPr>
              <a:t>‹nº›</a:t>
            </a:fld>
            <a:endParaRPr lang="pt-BR" altLang="sq-AL"/>
          </a:p>
        </p:txBody>
      </p:sp>
    </p:spTree>
    <p:extLst>
      <p:ext uri="{BB962C8B-B14F-4D97-AF65-F5344CB8AC3E}">
        <p14:creationId xmlns:p14="http://schemas.microsoft.com/office/powerpoint/2010/main" val="306652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801FC-FC0D-4C99-A826-167DB4C38322}" type="slidenum">
              <a:rPr lang="pt-BR" altLang="sq-AL"/>
              <a:pPr>
                <a:defRPr/>
              </a:pPr>
              <a:t>‹nº›</a:t>
            </a:fld>
            <a:endParaRPr lang="pt-BR" altLang="sq-AL"/>
          </a:p>
        </p:txBody>
      </p:sp>
    </p:spTree>
    <p:extLst>
      <p:ext uri="{BB962C8B-B14F-4D97-AF65-F5344CB8AC3E}">
        <p14:creationId xmlns:p14="http://schemas.microsoft.com/office/powerpoint/2010/main" val="1557282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8025" y="457200"/>
            <a:ext cx="33178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sq-AL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73563" y="987425"/>
            <a:ext cx="52070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sq-AL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8025" y="2057400"/>
            <a:ext cx="33178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988DC-4DC7-4797-BC47-E0D7C04FFD35}" type="slidenum">
              <a:rPr lang="pt-BR" altLang="sq-AL"/>
              <a:pPr>
                <a:defRPr/>
              </a:pPr>
              <a:t>‹nº›</a:t>
            </a:fld>
            <a:endParaRPr lang="pt-BR" altLang="sq-AL"/>
          </a:p>
        </p:txBody>
      </p:sp>
    </p:spTree>
    <p:extLst>
      <p:ext uri="{BB962C8B-B14F-4D97-AF65-F5344CB8AC3E}">
        <p14:creationId xmlns:p14="http://schemas.microsoft.com/office/powerpoint/2010/main" val="340199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8025" y="457200"/>
            <a:ext cx="33178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sq-AL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373563" y="987425"/>
            <a:ext cx="52070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q-AL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8025" y="2057400"/>
            <a:ext cx="33178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DD468-7358-4487-8D1A-016C019BDD3F}" type="slidenum">
              <a:rPr lang="pt-BR" altLang="sq-AL"/>
              <a:pPr>
                <a:defRPr/>
              </a:pPr>
              <a:t>‹nº›</a:t>
            </a:fld>
            <a:endParaRPr lang="pt-BR" altLang="sq-AL"/>
          </a:p>
        </p:txBody>
      </p:sp>
    </p:spTree>
    <p:extLst>
      <p:ext uri="{BB962C8B-B14F-4D97-AF65-F5344CB8AC3E}">
        <p14:creationId xmlns:p14="http://schemas.microsoft.com/office/powerpoint/2010/main" val="277411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287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74 h 4320"/>
                <a:gd name="T2" fmla="*/ 1737 w 1737"/>
                <a:gd name="T3" fmla="*/ 4385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74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54 h 4320"/>
                <a:gd name="T2" fmla="*/ 1737 w 1737"/>
                <a:gd name="T3" fmla="*/ 4365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54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3983 h 4420"/>
                <a:gd name="T2" fmla="*/ 1739 w 1739"/>
                <a:gd name="T3" fmla="*/ 3988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3983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268 h 4338"/>
                <a:gd name="T4" fmla="*/ 2080 w 2080"/>
                <a:gd name="T5" fmla="*/ 4268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2471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62472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62473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62474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62475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6" cy="1735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62476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62477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>
                <a:gd name="T0" fmla="*/ 0 w 1089"/>
                <a:gd name="T1" fmla="*/ 2265 h 2285"/>
                <a:gd name="T2" fmla="*/ 1030 w 1089"/>
                <a:gd name="T3" fmla="*/ 0 h 2285"/>
                <a:gd name="T4" fmla="*/ 1089 w 1089"/>
                <a:gd name="T5" fmla="*/ 0 h 2285"/>
                <a:gd name="T6" fmla="*/ 37 w 1089"/>
                <a:gd name="T7" fmla="*/ 2285 h 2285"/>
                <a:gd name="T8" fmla="*/ 0 w 1089"/>
                <a:gd name="T9" fmla="*/ 2265 h 2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defRPr/>
              </a:pPr>
              <a:endParaRPr lang="sq-AL" altLang="sq-AL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0 h 4420"/>
                <a:gd name="T2" fmla="*/ 1739 w 1739"/>
                <a:gd name="T3" fmla="*/ 0 h 4420"/>
                <a:gd name="T4" fmla="*/ 524 w 1739"/>
                <a:gd name="T5" fmla="*/ 0 h 4420"/>
                <a:gd name="T6" fmla="*/ 0 w 1739"/>
                <a:gd name="T7" fmla="*/ 0 h 4420"/>
                <a:gd name="T8" fmla="*/ 494 w 1739"/>
                <a:gd name="T9" fmla="*/ 0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0 h 4338"/>
                <a:gd name="T2" fmla="*/ 1870 w 2080"/>
                <a:gd name="T3" fmla="*/ 0 h 4338"/>
                <a:gd name="T4" fmla="*/ 2080 w 2080"/>
                <a:gd name="T5" fmla="*/ 0 h 4338"/>
                <a:gd name="T6" fmla="*/ 1033 w 2080"/>
                <a:gd name="T7" fmla="*/ 0 h 4338"/>
                <a:gd name="T8" fmla="*/ 0 w 2080"/>
                <a:gd name="T9" fmla="*/ 0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defRPr/>
              </a:pPr>
              <a:endParaRPr lang="sq-AL" altLang="sq-AL"/>
            </a:p>
          </p:txBody>
        </p:sp>
        <p:sp>
          <p:nvSpPr>
            <p:cNvPr id="62484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>
                <a:gd name="T0" fmla="*/ 1027 w 1036"/>
                <a:gd name="T1" fmla="*/ 0 h 420"/>
                <a:gd name="T2" fmla="*/ 0 w 1036"/>
                <a:gd name="T3" fmla="*/ 417 h 420"/>
                <a:gd name="T4" fmla="*/ 24 w 1036"/>
                <a:gd name="T5" fmla="*/ 420 h 420"/>
                <a:gd name="T6" fmla="*/ 1036 w 1036"/>
                <a:gd name="T7" fmla="*/ 16 h 420"/>
                <a:gd name="T8" fmla="*/ 1027 w 1036"/>
                <a:gd name="T9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62485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62486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62487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62488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62489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62490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62491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62492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  <p:sp>
          <p:nvSpPr>
            <p:cNvPr id="62493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sq-AL"/>
            </a:p>
          </p:txBody>
        </p:sp>
      </p:grpSp>
      <p:sp>
        <p:nvSpPr>
          <p:cNvPr id="62494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465138"/>
            <a:ext cx="8743950" cy="1431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altLang="sq-AL"/>
              <a:t>Clique para editar o estilo do título mestre</a:t>
            </a:r>
          </a:p>
        </p:txBody>
      </p:sp>
      <p:sp>
        <p:nvSpPr>
          <p:cNvPr id="62495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sq-AL"/>
              <a:t>Clique para editar os estilos do texto mestre</a:t>
            </a:r>
          </a:p>
          <a:p>
            <a:pPr lvl="1"/>
            <a:r>
              <a:rPr lang="pt-BR" altLang="sq-AL"/>
              <a:t>Segundo nível</a:t>
            </a:r>
          </a:p>
          <a:p>
            <a:pPr lvl="2"/>
            <a:r>
              <a:rPr lang="pt-BR" altLang="sq-AL"/>
              <a:t>Terceiro nível</a:t>
            </a:r>
          </a:p>
          <a:p>
            <a:pPr lvl="3"/>
            <a:r>
              <a:rPr lang="pt-BR" altLang="sq-AL"/>
              <a:t>Quarto nível</a:t>
            </a:r>
          </a:p>
          <a:p>
            <a:pPr lvl="4"/>
            <a:r>
              <a:rPr lang="pt-BR" altLang="sq-AL"/>
              <a:t>Quinto nível</a:t>
            </a:r>
          </a:p>
        </p:txBody>
      </p:sp>
      <p:sp>
        <p:nvSpPr>
          <p:cNvPr id="62496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1688" y="6313488"/>
            <a:ext cx="21431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62497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44888" y="6313488"/>
            <a:ext cx="32575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pt-BR" altLang="sq-AL"/>
          </a:p>
        </p:txBody>
      </p:sp>
      <p:sp>
        <p:nvSpPr>
          <p:cNvPr id="62498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02513" y="6313488"/>
            <a:ext cx="21431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B0B3107-D314-4209-BCE3-42C0DC234F13}" type="slidenum">
              <a:rPr lang="pt-BR" altLang="sq-AL"/>
              <a:pPr>
                <a:defRPr/>
              </a:pPr>
              <a:t>‹nº›</a:t>
            </a:fld>
            <a:endParaRPr lang="pt-BR" altLang="sq-A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9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defRPr sz="2800" b="1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defRPr sz="2400" b="1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defRPr sz="2000" b="1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2000" b="1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e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emf"/><Relationship Id="rId4" Type="http://schemas.openxmlformats.org/officeDocument/2006/relationships/image" Target="../media/image10.emf"/><Relationship Id="rId9" Type="http://schemas.openxmlformats.org/officeDocument/2006/relationships/oleObject" Target="../embeddings/oleObject12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7.emf"/><Relationship Id="rId4" Type="http://schemas.openxmlformats.org/officeDocument/2006/relationships/image" Target="../media/image14.emf"/><Relationship Id="rId9" Type="http://schemas.openxmlformats.org/officeDocument/2006/relationships/oleObject" Target="../embeddings/oleObject16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1.emf"/><Relationship Id="rId4" Type="http://schemas.openxmlformats.org/officeDocument/2006/relationships/image" Target="../media/image18.emf"/><Relationship Id="rId9" Type="http://schemas.openxmlformats.org/officeDocument/2006/relationships/oleObject" Target="../embeddings/oleObject20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676400"/>
            <a:ext cx="8743950" cy="1431925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sq-AL" smtClean="0"/>
              <a:t>Evolução do Ensino da Medicina Veterinária no Brasil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505200"/>
            <a:ext cx="8743950" cy="13716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defRPr/>
            </a:pPr>
            <a:endParaRPr lang="pt-BR" altLang="sq-AL" sz="2800"/>
          </a:p>
          <a:p>
            <a:pPr algn="r" eaLnBrk="1" hangingPunct="1">
              <a:lnSpc>
                <a:spcPct val="90000"/>
              </a:lnSpc>
              <a:defRPr/>
            </a:pPr>
            <a:r>
              <a:rPr lang="pt-BR" altLang="sq-AL" sz="2800">
                <a:solidFill>
                  <a:srgbClr val="FFFFCC"/>
                </a:solidFill>
              </a:rPr>
              <a:t>Prof. Dr. Eduardo Harry Birgel</a:t>
            </a:r>
          </a:p>
          <a:p>
            <a:pPr algn="r" eaLnBrk="1" hangingPunct="1">
              <a:lnSpc>
                <a:spcPct val="90000"/>
              </a:lnSpc>
              <a:defRPr/>
            </a:pPr>
            <a:r>
              <a:rPr lang="pt-BR" altLang="sq-AL" sz="2400">
                <a:solidFill>
                  <a:srgbClr val="FFFFCC"/>
                </a:solidFill>
              </a:rPr>
              <a:t>Professor Titular Aposentado</a:t>
            </a:r>
          </a:p>
          <a:p>
            <a:pPr algn="r" eaLnBrk="1" hangingPunct="1">
              <a:lnSpc>
                <a:spcPct val="90000"/>
              </a:lnSpc>
              <a:defRPr/>
            </a:pPr>
            <a:r>
              <a:rPr lang="pt-BR" altLang="sq-AL" sz="2400">
                <a:solidFill>
                  <a:srgbClr val="FFFFCC"/>
                </a:solidFill>
              </a:rPr>
              <a:t>FMVZ/USP</a:t>
            </a:r>
            <a:endParaRPr lang="pt-BR" altLang="sq-AL" sz="2800">
              <a:solidFill>
                <a:srgbClr val="FFFFCC"/>
              </a:solidFill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81000" y="5791200"/>
            <a:ext cx="3348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sq-AL" sz="2400">
                <a:latin typeface="Times New Roman" panose="02020603050405020304" pitchFamily="18" charset="0"/>
              </a:rPr>
              <a:t>Lavras/MG - 16/09/2003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8743950" cy="1066800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sq-AL" sz="3200"/>
              <a:t>Currículos do Ensino da Medicina Veterinária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752600"/>
            <a:ext cx="7924800" cy="4114800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sq-AL" sz="2000" smtClean="0">
                <a:solidFill>
                  <a:srgbClr val="CC3300"/>
                </a:solidFill>
              </a:rPr>
              <a:t>A - ESCOLA DE MEDICINA VETERINÁRIA DE SÃO PAULO - 1932-1935</a:t>
            </a:r>
            <a:endParaRPr lang="pt-BR" altLang="sq-AL" sz="2400" smtClean="0"/>
          </a:p>
          <a:p>
            <a:pPr eaLnBrk="1" hangingPunct="1">
              <a:defRPr/>
            </a:pPr>
            <a:endParaRPr lang="pt-BR" altLang="sq-AL" sz="1200" smtClean="0"/>
          </a:p>
          <a:p>
            <a:pPr eaLnBrk="1" hangingPunct="1">
              <a:defRPr/>
            </a:pPr>
            <a:r>
              <a:rPr lang="pt-BR" altLang="sq-AL" sz="2000" smtClean="0">
                <a:solidFill>
                  <a:srgbClr val="CC3300"/>
                </a:solidFill>
              </a:rPr>
              <a:t>1</a:t>
            </a:r>
            <a:r>
              <a:rPr lang="pt-BR" altLang="sq-AL" sz="2000" baseline="30000" smtClean="0">
                <a:solidFill>
                  <a:srgbClr val="CC3300"/>
                </a:solidFill>
              </a:rPr>
              <a:t>o</a:t>
            </a:r>
            <a:r>
              <a:rPr lang="pt-BR" altLang="sq-AL" sz="2000" smtClean="0">
                <a:solidFill>
                  <a:srgbClr val="CC3300"/>
                </a:solidFill>
              </a:rPr>
              <a:t>. ANO</a:t>
            </a:r>
            <a:endParaRPr lang="pt-BR" altLang="sq-AL" sz="2000" smtClean="0"/>
          </a:p>
          <a:p>
            <a:pPr eaLnBrk="1" hangingPunct="1">
              <a:defRPr/>
            </a:pPr>
            <a:r>
              <a:rPr lang="pt-BR" altLang="sq-AL" sz="2000" smtClean="0"/>
              <a:t>Física</a:t>
            </a:r>
          </a:p>
          <a:p>
            <a:pPr eaLnBrk="1" hangingPunct="1">
              <a:defRPr/>
            </a:pPr>
            <a:r>
              <a:rPr lang="pt-BR" altLang="sq-AL" sz="2000" smtClean="0"/>
              <a:t>Química</a:t>
            </a:r>
          </a:p>
          <a:p>
            <a:pPr eaLnBrk="1" hangingPunct="1">
              <a:defRPr/>
            </a:pPr>
            <a:r>
              <a:rPr lang="pt-BR" altLang="sq-AL" sz="2000" smtClean="0"/>
              <a:t>Anatomia Descritiva (1</a:t>
            </a:r>
            <a:r>
              <a:rPr lang="pt-BR" altLang="sq-AL" sz="2000" baseline="30000" smtClean="0"/>
              <a:t>a</a:t>
            </a:r>
            <a:r>
              <a:rPr lang="pt-BR" altLang="sq-AL" sz="2000" smtClean="0"/>
              <a:t>. Parte)</a:t>
            </a:r>
          </a:p>
          <a:p>
            <a:pPr eaLnBrk="1" hangingPunct="1">
              <a:defRPr/>
            </a:pPr>
            <a:r>
              <a:rPr lang="pt-BR" altLang="sq-AL" sz="2000" smtClean="0"/>
              <a:t>Parasitologia</a:t>
            </a:r>
          </a:p>
          <a:p>
            <a:pPr eaLnBrk="1" hangingPunct="1">
              <a:defRPr/>
            </a:pPr>
            <a:r>
              <a:rPr lang="pt-BR" altLang="sq-AL" sz="2000" smtClean="0">
                <a:solidFill>
                  <a:srgbClr val="CC3300"/>
                </a:solidFill>
              </a:rPr>
              <a:t>2</a:t>
            </a:r>
            <a:r>
              <a:rPr lang="pt-BR" altLang="sq-AL" sz="2000" baseline="30000" smtClean="0">
                <a:solidFill>
                  <a:srgbClr val="CC3300"/>
                </a:solidFill>
              </a:rPr>
              <a:t>o</a:t>
            </a:r>
            <a:r>
              <a:rPr lang="pt-BR" altLang="sq-AL" sz="2000" smtClean="0">
                <a:solidFill>
                  <a:srgbClr val="CC3300"/>
                </a:solidFill>
              </a:rPr>
              <a:t>. ANO</a:t>
            </a:r>
            <a:endParaRPr lang="pt-BR" altLang="sq-AL" sz="2000" smtClean="0"/>
          </a:p>
          <a:p>
            <a:pPr eaLnBrk="1" hangingPunct="1">
              <a:defRPr/>
            </a:pPr>
            <a:r>
              <a:rPr lang="pt-BR" altLang="sq-AL" sz="2000" smtClean="0"/>
              <a:t>Química Orgânica e Biologia</a:t>
            </a:r>
          </a:p>
          <a:p>
            <a:pPr eaLnBrk="1" hangingPunct="1">
              <a:defRPr/>
            </a:pPr>
            <a:r>
              <a:rPr lang="pt-BR" altLang="sq-AL" sz="2000" smtClean="0"/>
              <a:t>Anatomia Descritiva (2</a:t>
            </a:r>
            <a:r>
              <a:rPr lang="pt-BR" altLang="sq-AL" sz="2000" baseline="30000" smtClean="0"/>
              <a:t>a</a:t>
            </a:r>
            <a:r>
              <a:rPr lang="pt-BR" altLang="sq-AL" sz="2000" smtClean="0"/>
              <a:t>. Parte)</a:t>
            </a:r>
          </a:p>
          <a:p>
            <a:pPr eaLnBrk="1" hangingPunct="1">
              <a:defRPr/>
            </a:pPr>
            <a:r>
              <a:rPr lang="pt-BR" altLang="sq-AL" sz="2000" smtClean="0"/>
              <a:t>Histologia e Embriologia</a:t>
            </a:r>
          </a:p>
          <a:p>
            <a:pPr eaLnBrk="1" hangingPunct="1">
              <a:defRPr/>
            </a:pPr>
            <a:r>
              <a:rPr lang="pt-BR" altLang="sq-AL" sz="2000" smtClean="0"/>
              <a:t>Fisiologia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1295400" y="838200"/>
            <a:ext cx="79248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sq-AL" sz="200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pt-BR" altLang="sq-AL" sz="2000" baseline="3000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pt-BR" altLang="sq-AL" sz="200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ANO</a:t>
            </a:r>
            <a:endParaRPr lang="pt-BR" altLang="sq-AL" sz="2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pt-BR" altLang="sq-AL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Zootecnia Geral, Exterior dos Animais Domésticos</a:t>
            </a:r>
          </a:p>
          <a:p>
            <a:pPr eaLnBrk="1" hangingPunct="1">
              <a:defRPr/>
            </a:pPr>
            <a:r>
              <a:rPr lang="pt-BR" altLang="sq-AL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Microbiologia</a:t>
            </a:r>
          </a:p>
          <a:p>
            <a:pPr eaLnBrk="1" hangingPunct="1">
              <a:defRPr/>
            </a:pPr>
            <a:r>
              <a:rPr lang="pt-BR" altLang="sq-AL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Patologia Geral</a:t>
            </a:r>
          </a:p>
          <a:p>
            <a:pPr eaLnBrk="1" hangingPunct="1">
              <a:defRPr/>
            </a:pPr>
            <a:r>
              <a:rPr lang="pt-BR" altLang="sq-AL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Terapêutica, Farmacologia e Arte de Formular</a:t>
            </a:r>
          </a:p>
          <a:p>
            <a:pPr eaLnBrk="1" hangingPunct="1">
              <a:defRPr/>
            </a:pPr>
            <a:r>
              <a:rPr lang="pt-BR" altLang="sq-AL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Patologia e Clínica Cirúrgicas e Obstetrícia (1</a:t>
            </a:r>
            <a:r>
              <a:rPr lang="pt-BR" altLang="sq-AL" sz="2000" baseline="30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pt-BR" altLang="sq-AL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 Parte)</a:t>
            </a:r>
          </a:p>
          <a:p>
            <a:pPr eaLnBrk="1" hangingPunct="1">
              <a:defRPr/>
            </a:pPr>
            <a:r>
              <a:rPr lang="pt-BR" altLang="sq-AL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Propedêutica, Patologia e Clínica Médicas (1</a:t>
            </a:r>
            <a:r>
              <a:rPr lang="pt-BR" altLang="sq-AL" sz="2000" baseline="30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pt-BR" altLang="sq-AL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 Parte)</a:t>
            </a:r>
          </a:p>
          <a:p>
            <a:pPr eaLnBrk="1" hangingPunct="1">
              <a:defRPr/>
            </a:pPr>
            <a:r>
              <a:rPr lang="pt-BR" altLang="sq-AL" sz="200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pt-BR" altLang="sq-AL" sz="2000" baseline="3000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pt-BR" altLang="sq-AL" sz="200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ANO</a:t>
            </a:r>
            <a:endParaRPr lang="pt-BR" altLang="sq-AL" sz="2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pt-BR" altLang="sq-AL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Zootecnia Especial e Bromatologia</a:t>
            </a:r>
          </a:p>
          <a:p>
            <a:pPr eaLnBrk="1" hangingPunct="1">
              <a:defRPr/>
            </a:pPr>
            <a:r>
              <a:rPr lang="pt-BR" altLang="sq-AL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Anatomia Patológica</a:t>
            </a:r>
          </a:p>
          <a:p>
            <a:pPr eaLnBrk="1" hangingPunct="1">
              <a:defRPr/>
            </a:pPr>
            <a:r>
              <a:rPr lang="pt-BR" altLang="sq-AL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Patologia e Clínica Cirúrgicas e Obstetrícia (2</a:t>
            </a:r>
            <a:r>
              <a:rPr lang="pt-BR" altLang="sq-AL" sz="2000" baseline="30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pt-BR" altLang="sq-AL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 Parte)</a:t>
            </a:r>
          </a:p>
          <a:p>
            <a:pPr eaLnBrk="1" hangingPunct="1">
              <a:defRPr/>
            </a:pPr>
            <a:r>
              <a:rPr lang="pt-BR" altLang="sq-AL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Propedêutica, Patologia e Clínica Médicas (2</a:t>
            </a:r>
            <a:r>
              <a:rPr lang="pt-BR" altLang="sq-AL" sz="2000" baseline="30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pt-BR" altLang="sq-AL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 Parte)</a:t>
            </a:r>
          </a:p>
          <a:p>
            <a:pPr eaLnBrk="1" hangingPunct="1">
              <a:defRPr/>
            </a:pPr>
            <a:r>
              <a:rPr lang="pt-BR" altLang="sq-AL" sz="2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Inspeção de Produtos de Origem Animal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8743950" cy="946150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sq-AL" sz="2800" smtClean="0"/>
              <a:t>Curso Padrão da Escola Modelo de Veterinária - 1934-1943</a:t>
            </a: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1295400" y="2286000"/>
          <a:ext cx="8386763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Documento" r:id="rId3" imgW="8891016" imgH="4361688" progId="Word.Document.8">
                  <p:embed/>
                </p:oleObj>
              </mc:Choice>
              <mc:Fallback>
                <p:oleObj name="Documento" r:id="rId3" imgW="8891016" imgH="4361688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286000"/>
                        <a:ext cx="8386763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914400" y="1371600"/>
            <a:ext cx="8743950" cy="82232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sq-AL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Currículo padrão do Ensino da Medicina Veterinária - 1934/43 - 1984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914400" y="304800"/>
            <a:ext cx="8743950" cy="82232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sq-AL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Currículo padrão do Ensino da Medicina Veterinária - 1934/43 - 1984</a:t>
            </a:r>
          </a:p>
        </p:txBody>
      </p:sp>
      <p:graphicFrame>
        <p:nvGraphicFramePr>
          <p:cNvPr id="103540" name="Group 116"/>
          <p:cNvGraphicFramePr>
            <a:graphicFrameLocks noGrp="1"/>
          </p:cNvGraphicFramePr>
          <p:nvPr>
            <p:ph type="tbl" idx="1"/>
          </p:nvPr>
        </p:nvGraphicFramePr>
        <p:xfrm>
          <a:off x="762000" y="1295400"/>
          <a:ext cx="8743950" cy="4664075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987184621"/>
                    </a:ext>
                  </a:extLst>
                </a:gridCol>
                <a:gridCol w="6915150">
                  <a:extLst>
                    <a:ext uri="{9D8B030D-6E8A-4147-A177-3AD203B41FA5}">
                      <a16:colId xmlns:a16="http://schemas.microsoft.com/office/drawing/2014/main" val="3731838199"/>
                    </a:ext>
                  </a:extLst>
                </a:gridCol>
              </a:tblGrid>
              <a:tr h="365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3º ANO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263257"/>
                  </a:ext>
                </a:extLst>
              </a:tr>
              <a:tr h="6401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9ª Cadeira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Higiene Veterinária Rural e Alimentação dos Animais Domésticos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186924"/>
                  </a:ext>
                </a:extLst>
              </a:tr>
              <a:tr h="365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11ª Cadeira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Zootecnia Geral: Genética e Exterior dos Animais Domésticos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300232"/>
                  </a:ext>
                </a:extLst>
              </a:tr>
              <a:tr h="365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12ª Cadeira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Terapêutica Farmacodinâmica, Toxicologia e Arte Familiar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24120"/>
                  </a:ext>
                </a:extLst>
              </a:tr>
              <a:tr h="365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15ª Cadeira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Patologia e Clínica Médicas dos Animais Domésticos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3543916"/>
                  </a:ext>
                </a:extLst>
              </a:tr>
              <a:tr h="365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274095"/>
                  </a:ext>
                </a:extLst>
              </a:tr>
              <a:tr h="365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4º ANO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2892588"/>
                  </a:ext>
                </a:extLst>
              </a:tr>
              <a:tr h="365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10ª Cadeira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Doenças Infecto/Contagiosa Animais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9409683"/>
                  </a:ext>
                </a:extLst>
              </a:tr>
              <a:tr h="365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13ª Cadeira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Patologia e Clínica Cirúrgicas. Obstetrícia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623622"/>
                  </a:ext>
                </a:extLst>
              </a:tr>
              <a:tr h="365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14ª Cadeira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Zootecnia Especial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954649"/>
                  </a:ext>
                </a:extLst>
              </a:tr>
              <a:tr h="365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15ª Cadeira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Patologia e Clínica Médicas dos Animais Domésticos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0712179"/>
                  </a:ext>
                </a:extLst>
              </a:tr>
              <a:tr h="3658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16ª Cadeira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Indústria e Inspeção Dos Produtos de Origem Animal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13563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08025"/>
            <a:ext cx="8743950" cy="946150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sq-AL" sz="2800"/>
              <a:t>Currículo Mínimo do Ensino da Medicina Veterinária</a:t>
            </a:r>
          </a:p>
        </p:txBody>
      </p:sp>
      <p:graphicFrame>
        <p:nvGraphicFramePr>
          <p:cNvPr id="104530" name="Group 82"/>
          <p:cNvGraphicFramePr>
            <a:graphicFrameLocks noGrp="1"/>
          </p:cNvGraphicFramePr>
          <p:nvPr>
            <p:ph type="tbl" idx="1"/>
          </p:nvPr>
        </p:nvGraphicFramePr>
        <p:xfrm>
          <a:off x="771525" y="1981200"/>
          <a:ext cx="8743950" cy="4114800"/>
        </p:xfrm>
        <a:graphic>
          <a:graphicData uri="http://schemas.openxmlformats.org/drawingml/2006/table">
            <a:tbl>
              <a:tblPr/>
              <a:tblGrid>
                <a:gridCol w="4371975">
                  <a:extLst>
                    <a:ext uri="{9D8B030D-6E8A-4147-A177-3AD203B41FA5}">
                      <a16:colId xmlns:a16="http://schemas.microsoft.com/office/drawing/2014/main" val="1004480689"/>
                    </a:ext>
                  </a:extLst>
                </a:gridCol>
                <a:gridCol w="4371975">
                  <a:extLst>
                    <a:ext uri="{9D8B030D-6E8A-4147-A177-3AD203B41FA5}">
                      <a16:colId xmlns:a16="http://schemas.microsoft.com/office/drawing/2014/main" val="2236996275"/>
                    </a:ext>
                  </a:extLst>
                </a:gridCol>
              </a:tblGrid>
              <a:tr h="4111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MATÉRIAS DE FORMAÇÃO BÁSICA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073481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1. Química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5. Microbiologia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9858626"/>
                  </a:ext>
                </a:extLst>
              </a:tr>
              <a:tr h="412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2. Morfologia A.D.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6. Imunologia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179878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3. Fisiologia A.D.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7. Parasitologia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500639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4. Genética Animal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8. Matemática e Estatística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2444473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5213834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MATÉRIAS DE FORMAÇÃO GERAL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5515190"/>
                  </a:ext>
                </a:extLst>
              </a:tr>
              <a:tr h="41275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Ciências Humanas, Sociais e do Ambientes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9639066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455907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251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771525" y="708025"/>
            <a:ext cx="8743950" cy="9461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sq-AL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Currículo Mínimo do Ensino da Medicina Veterinária</a:t>
            </a:r>
          </a:p>
        </p:txBody>
      </p:sp>
      <p:graphicFrame>
        <p:nvGraphicFramePr>
          <p:cNvPr id="105531" name="Group 59"/>
          <p:cNvGraphicFramePr>
            <a:graphicFrameLocks noGrp="1"/>
          </p:cNvGraphicFramePr>
          <p:nvPr/>
        </p:nvGraphicFramePr>
        <p:xfrm>
          <a:off x="990600" y="1981200"/>
          <a:ext cx="8743950" cy="4114800"/>
        </p:xfrm>
        <a:graphic>
          <a:graphicData uri="http://schemas.openxmlformats.org/drawingml/2006/table">
            <a:tbl>
              <a:tblPr/>
              <a:tblGrid>
                <a:gridCol w="3800475">
                  <a:extLst>
                    <a:ext uri="{9D8B030D-6E8A-4147-A177-3AD203B41FA5}">
                      <a16:colId xmlns:a16="http://schemas.microsoft.com/office/drawing/2014/main" val="61363982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760707158"/>
                    </a:ext>
                  </a:extLst>
                </a:gridCol>
                <a:gridCol w="4371975">
                  <a:extLst>
                    <a:ext uri="{9D8B030D-6E8A-4147-A177-3AD203B41FA5}">
                      <a16:colId xmlns:a16="http://schemas.microsoft.com/office/drawing/2014/main" val="431454413"/>
                    </a:ext>
                  </a:extLst>
                </a:gridCol>
              </a:tblGrid>
              <a:tr h="4111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MATÉRIAS DE FORMAÇÃO PROFISSIONAL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981313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1. Anatomia Patológica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6. Extensão Rural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849593"/>
                  </a:ext>
                </a:extLst>
              </a:tr>
              <a:tr h="412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2. Clínica Médica A.D.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7. Fisiol. e Fisiop. da Reprodução A.D.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773954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3. Cirurgia A.D.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8. Economia e Administração Rurais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406041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4. Tecnologia POA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9. Med. Vet. Prev. e Saúde Animal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724965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5. Zootecnia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10. Economia e Administração Rurais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993495"/>
                  </a:ext>
                </a:extLst>
              </a:tr>
              <a:tr h="4111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011835"/>
                  </a:ext>
                </a:extLst>
              </a:tr>
              <a:tr h="41275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ESTÁGIO CURRICULAR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566471"/>
                  </a:ext>
                </a:extLst>
              </a:tr>
              <a:tr h="4111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511176"/>
                  </a:ext>
                </a:extLst>
              </a:tr>
              <a:tr h="4111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sq-A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60584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49450"/>
            <a:ext cx="8743950" cy="519113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sq-AL" sz="2800">
                <a:solidFill>
                  <a:srgbClr val="CC3300"/>
                </a:solidFill>
              </a:rPr>
              <a:t>A - Conteúdos Curriculares Essenciais Básicos</a:t>
            </a:r>
            <a:endParaRPr lang="pt-BR" altLang="sq-AL" sz="280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743200"/>
            <a:ext cx="874395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/>
              <a:t>Bioquímica aplicada à Medicina Veterinária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/>
              <a:t>Citologia, Histologia e Embriologia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/>
              <a:t>Anatomia Animal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/>
              <a:t>Fisiologia e Farmacologia Veterinárias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/>
              <a:t>Microbiologia Veterinária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/>
              <a:t>Parasitologia Veterinária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/>
              <a:t>Imunologia Veterinária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/>
              <a:t>Genética Animal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/>
              <a:t>Bioestatística aplicada à Medicina Veterinária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/>
              <a:t>Ciências Humanas, Sociais e do Ambiente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381000" y="296863"/>
            <a:ext cx="9601200" cy="15684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sq-AL" sz="2400" dirty="0"/>
              <a:t>Diretrizes Curriculares do Ensino da Medicina Veterinária </a:t>
            </a:r>
            <a:br>
              <a:rPr lang="pt-BR" altLang="sq-AL" sz="2400" dirty="0"/>
            </a:br>
            <a:r>
              <a:rPr lang="pt-BR" altLang="sq-AL" sz="2400" dirty="0"/>
              <a:t>Proposta CEEMV-SESu/MEC - 1998</a:t>
            </a:r>
            <a:br>
              <a:rPr lang="pt-BR" altLang="sq-AL" sz="2400" dirty="0"/>
            </a:br>
            <a:r>
              <a:rPr lang="pt-BR" altLang="sq-AL" sz="2400" dirty="0"/>
              <a:t>(CFMV)</a:t>
            </a:r>
            <a:br>
              <a:rPr lang="pt-BR" altLang="sq-AL" sz="2400" dirty="0"/>
            </a:br>
            <a:r>
              <a:rPr lang="pt-BR" altLang="sq-AL" sz="2400" dirty="0"/>
              <a:t>Edital n</a:t>
            </a:r>
            <a:r>
              <a:rPr lang="pt-BR" altLang="sq-AL" sz="2400" baseline="30000" dirty="0"/>
              <a:t>o</a:t>
            </a:r>
            <a:r>
              <a:rPr lang="pt-BR" altLang="sq-AL" sz="2400" dirty="0"/>
              <a:t>. 4/97 do MEC - 10/12/1997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762000" y="2043113"/>
            <a:ext cx="8743950" cy="82232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sq-AL" sz="2400">
                <a:solidFill>
                  <a:srgbClr val="CC3300"/>
                </a:solidFill>
              </a:rPr>
              <a:t>B - Conteúdos Curriculares Essenciais Pré-Profissionalizantes</a:t>
            </a:r>
            <a:endParaRPr lang="pt-BR" altLang="sq-AL" sz="2400"/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1219200" y="3200400"/>
            <a:ext cx="8743950" cy="24415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Patologia Animal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Patologia Clínica Veterinária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Semiologia e Clínica Propedêutica Veterinária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Técnica Cirúrgica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Epidemiologia e Saneamento</a:t>
            </a:r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381000" y="681038"/>
            <a:ext cx="9601200" cy="8318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sq-AL" sz="2400" dirty="0"/>
              <a:t>Diretrizes Curriculares do Ensino da Medicina Veterinária </a:t>
            </a:r>
            <a:br>
              <a:rPr lang="pt-BR" altLang="sq-AL" sz="2400" dirty="0"/>
            </a:br>
            <a:r>
              <a:rPr lang="pt-BR" altLang="sq-AL" sz="2400" dirty="0"/>
              <a:t>Proposta CEEMV-SESu/MEC - 1998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990600" y="1524000"/>
            <a:ext cx="87439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sq-AL" sz="2400">
                <a:solidFill>
                  <a:srgbClr val="CC3300"/>
                </a:solidFill>
              </a:rPr>
              <a:t>C - Conteúdos Curriculares Essenciais Profissionalizantes</a:t>
            </a:r>
            <a:endParaRPr lang="pt-BR" altLang="sq-AL" sz="2400"/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1219200" y="2514600"/>
            <a:ext cx="8743950" cy="24415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Patologia e Clínica Médicas Veterinárias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Patologia e Clínica Cirúrgicas Veterinárias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Patologia e Clínica das Doenças Infecciosas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Parasitárias A.D./Med.Vet. Prev./Zoonoses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Inspeção de Produtos de Origem Animal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Patologia e Biotecnologia da Reprodução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Tecnologia dos Produtos de Origem Animal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Difusão de Ciência e Tecnologia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Zootecnia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381000" y="452438"/>
            <a:ext cx="9601200" cy="8318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sq-AL" sz="2400" dirty="0"/>
              <a:t>Diretrizes Curriculares do Ensino da Medicina Veterinária </a:t>
            </a:r>
            <a:br>
              <a:rPr lang="pt-BR" altLang="sq-AL" sz="2400" dirty="0"/>
            </a:br>
            <a:r>
              <a:rPr lang="pt-BR" altLang="sq-AL" sz="2400" dirty="0"/>
              <a:t>Proposta CEEMV-SESu/MEC - 1998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600200"/>
            <a:ext cx="8743950" cy="822325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sq-AL" sz="2400" smtClean="0">
                <a:solidFill>
                  <a:srgbClr val="FF3300"/>
                </a:solidFill>
              </a:rPr>
              <a:t>D. Módulos de Flexibilização dos Cursos de Medicina Veterinária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743200"/>
            <a:ext cx="8458200" cy="1981200"/>
          </a:xfrm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pt-BR" altLang="sq-AL" sz="2400" smtClean="0"/>
              <a:t>1. Saúde Animal - Clínica Veterinária</a:t>
            </a:r>
          </a:p>
          <a:p>
            <a:pPr eaLnBrk="1" hangingPunct="1">
              <a:defRPr/>
            </a:pPr>
            <a:r>
              <a:rPr lang="pt-BR" altLang="sq-AL" sz="2400" smtClean="0"/>
              <a:t>2. Medicina Veterinária Preventiva e Saúde Pública</a:t>
            </a:r>
          </a:p>
          <a:p>
            <a:pPr eaLnBrk="1" hangingPunct="1">
              <a:defRPr/>
            </a:pPr>
            <a:r>
              <a:rPr lang="pt-BR" altLang="sq-AL" sz="2400" smtClean="0"/>
              <a:t>3. Zootecnia e Produção Animal</a:t>
            </a:r>
          </a:p>
          <a:p>
            <a:pPr eaLnBrk="1" hangingPunct="1">
              <a:defRPr/>
            </a:pPr>
            <a:r>
              <a:rPr lang="pt-BR" altLang="sq-AL" sz="2400" smtClean="0"/>
              <a:t>4. Tecnologia e Inspeção de Produtos de Origem Animal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685800" y="681038"/>
            <a:ext cx="9601200" cy="8318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sq-AL" sz="2400" dirty="0"/>
              <a:t>Diretrizes Curriculares do Ensino da Medicina Veterinária </a:t>
            </a:r>
            <a:br>
              <a:rPr lang="pt-BR" altLang="sq-AL" sz="2400" dirty="0"/>
            </a:br>
            <a:r>
              <a:rPr lang="pt-BR" altLang="sq-AL" sz="2400" dirty="0"/>
              <a:t>Proposta CEEMV-SESu/MEC - 1998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885950"/>
            <a:ext cx="8743950" cy="1838325"/>
          </a:xfrm>
          <a:ln w="38100" cmpd="dbl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pt-BR" altLang="sq-AL" sz="2800" smtClean="0"/>
              <a:t>“É no ensino que inicia-se a estruturação de uma profissão...</a:t>
            </a:r>
            <a:br>
              <a:rPr lang="pt-BR" altLang="sq-AL" sz="2800" smtClean="0"/>
            </a:br>
            <a:r>
              <a:rPr lang="pt-BR" altLang="sq-AL" sz="2800" smtClean="0"/>
              <a:t>MAS também é no ensino que se completa sua desregulamentação”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267200"/>
            <a:ext cx="8743950" cy="1447800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altLang="sq-AL" sz="2400" smtClean="0"/>
              <a:t>Essa máxima se aplica também às especializações da MEDICINA VETERINÁRIA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1295400" y="1981200"/>
          <a:ext cx="8302625" cy="397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Documento" r:id="rId3" imgW="8505825" imgH="4086225" progId="Word.Document.8">
                  <p:embed/>
                </p:oleObj>
              </mc:Choice>
              <mc:Fallback>
                <p:oleObj name="Documento" r:id="rId3" imgW="8505825" imgH="408622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81200"/>
                        <a:ext cx="8302625" cy="397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08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8743950" cy="1066800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sq-AL" sz="3200" smtClean="0"/>
              <a:t>Sistema de Vinculação do Ensino Superior Brasileiro </a:t>
            </a: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191000" y="3276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4114800" y="4114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3558" name="Line 7"/>
          <p:cNvSpPr>
            <a:spLocks noChangeShapeType="1"/>
          </p:cNvSpPr>
          <p:nvPr/>
        </p:nvSpPr>
        <p:spPr bwMode="auto">
          <a:xfrm>
            <a:off x="4114800" y="4800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>
            <a:off x="4114800" y="563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1143000" y="1905000"/>
          <a:ext cx="8488363" cy="391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Documento" r:id="rId3" imgW="8677275" imgH="4019550" progId="Word.Document.8">
                  <p:embed/>
                </p:oleObj>
              </mc:Choice>
              <mc:Fallback>
                <p:oleObj name="Documento" r:id="rId3" imgW="8677275" imgH="401955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905000"/>
                        <a:ext cx="8488363" cy="391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8743950" cy="1066800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sq-AL" sz="3200" smtClean="0"/>
              <a:t>Normas do Sistema de Avaliação do Ensino Superior 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685800" y="5867400"/>
            <a:ext cx="865505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sq-AL" sz="1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 PAIUBE - Programa de Avaliação Institucional das Universidades Brasileiras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6800"/>
            <a:ext cx="8743950" cy="762000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sq-AL"/>
              <a:t>Exame Nacional de Cursos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286000"/>
            <a:ext cx="8743950" cy="4114800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800" smtClean="0"/>
              <a:t>Lei n</a:t>
            </a:r>
            <a:r>
              <a:rPr lang="pt-BR" altLang="sq-AL" sz="2800" baseline="30000" smtClean="0"/>
              <a:t>o</a:t>
            </a:r>
            <a:r>
              <a:rPr lang="pt-BR" altLang="sq-AL" sz="2800" smtClean="0"/>
              <a:t>. 9.131, de 24 de novembro de 1995</a:t>
            </a:r>
          </a:p>
          <a:p>
            <a:pPr eaLnBrk="1" hangingPunct="1"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800" smtClean="0"/>
              <a:t>Lei n</a:t>
            </a:r>
            <a:r>
              <a:rPr lang="pt-BR" altLang="sq-AL" sz="2800" baseline="30000" smtClean="0"/>
              <a:t>o</a:t>
            </a:r>
            <a:r>
              <a:rPr lang="pt-BR" altLang="sq-AL" sz="2800" smtClean="0"/>
              <a:t>. 9.934, de 20 de dezembro de 1996 - Diretrizes e Bases da Educação Nacional (Art. 9</a:t>
            </a:r>
            <a:r>
              <a:rPr lang="pt-BR" altLang="sq-AL" sz="2800" baseline="30000" smtClean="0"/>
              <a:t>o</a:t>
            </a:r>
            <a:r>
              <a:rPr lang="pt-BR" altLang="sq-AL" sz="2800" smtClean="0"/>
              <a:t>., incisos VII e IX, e Art. 92)</a:t>
            </a:r>
          </a:p>
          <a:p>
            <a:pPr eaLnBrk="1" hangingPunct="1">
              <a:buClr>
                <a:srgbClr val="FFFF00"/>
              </a:buClr>
              <a:buFont typeface="Symbol" panose="05050102010706020507" pitchFamily="18" charset="2"/>
              <a:buChar char="Ö"/>
              <a:defRPr/>
            </a:pPr>
            <a:r>
              <a:rPr lang="pt-BR" altLang="sq-AL" sz="2800" smtClean="0"/>
              <a:t>Portaria MEC n</a:t>
            </a:r>
            <a:r>
              <a:rPr lang="pt-BR" altLang="sq-AL" sz="2800" baseline="30000" smtClean="0"/>
              <a:t>o</a:t>
            </a:r>
            <a:r>
              <a:rPr lang="pt-BR" altLang="sq-AL" sz="2800" smtClean="0"/>
              <a:t>. 963, de 19 de agosto de 1997.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36"/>
          <p:cNvGrpSpPr>
            <a:grpSpLocks/>
          </p:cNvGrpSpPr>
          <p:nvPr/>
        </p:nvGrpSpPr>
        <p:grpSpPr bwMode="auto">
          <a:xfrm>
            <a:off x="304800" y="1219200"/>
            <a:ext cx="9582150" cy="5121275"/>
            <a:chOff x="192" y="864"/>
            <a:chExt cx="6036" cy="3226"/>
          </a:xfrm>
        </p:grpSpPr>
        <p:graphicFrame>
          <p:nvGraphicFramePr>
            <p:cNvPr id="26629" name="Object 2"/>
            <p:cNvGraphicFramePr>
              <a:graphicFrameLocks noChangeAspect="1"/>
            </p:cNvGraphicFramePr>
            <p:nvPr/>
          </p:nvGraphicFramePr>
          <p:xfrm>
            <a:off x="192" y="864"/>
            <a:ext cx="2700" cy="25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60" name="Gráfico" r:id="rId3" imgW="3810361" imgH="4115162" progId="MSGraph.Chart.8">
                    <p:embed followColorScheme="full"/>
                  </p:oleObj>
                </mc:Choice>
                <mc:Fallback>
                  <p:oleObj name="Gráfico" r:id="rId3" imgW="3810361" imgH="4115162" progId="MSGraph.Chart.8">
                    <p:embed followColorScheme="full"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864"/>
                          <a:ext cx="2700" cy="25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30" name="Object 3"/>
            <p:cNvGraphicFramePr>
              <a:graphicFrameLocks noChangeAspect="1"/>
            </p:cNvGraphicFramePr>
            <p:nvPr/>
          </p:nvGraphicFramePr>
          <p:xfrm>
            <a:off x="2832" y="864"/>
            <a:ext cx="3396" cy="25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61" name="Gráfico" r:id="rId5" imgW="5391421" imgH="4115162" progId="MSGraph.Chart.8">
                    <p:embed followColorScheme="full"/>
                  </p:oleObj>
                </mc:Choice>
                <mc:Fallback>
                  <p:oleObj name="Gráfico" r:id="rId5" imgW="5391421" imgH="4115162" progId="MSGraph.Chart.8">
                    <p:embed followColorScheme="full"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2" y="864"/>
                          <a:ext cx="3396" cy="25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31" name="Line 4"/>
            <p:cNvSpPr>
              <a:spLocks noChangeShapeType="1"/>
            </p:cNvSpPr>
            <p:nvPr/>
          </p:nvSpPr>
          <p:spPr bwMode="auto">
            <a:xfrm>
              <a:off x="768" y="3408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632" name="Line 5"/>
            <p:cNvSpPr>
              <a:spLocks noChangeShapeType="1"/>
            </p:cNvSpPr>
            <p:nvPr/>
          </p:nvSpPr>
          <p:spPr bwMode="auto">
            <a:xfrm>
              <a:off x="768" y="336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633" name="Line 6"/>
            <p:cNvSpPr>
              <a:spLocks noChangeShapeType="1"/>
            </p:cNvSpPr>
            <p:nvPr/>
          </p:nvSpPr>
          <p:spPr bwMode="auto">
            <a:xfrm>
              <a:off x="2448" y="336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26634" name="Group 11"/>
            <p:cNvGrpSpPr>
              <a:grpSpLocks/>
            </p:cNvGrpSpPr>
            <p:nvPr/>
          </p:nvGrpSpPr>
          <p:grpSpPr bwMode="auto">
            <a:xfrm>
              <a:off x="2928" y="3360"/>
              <a:ext cx="480" cy="96"/>
              <a:chOff x="1632" y="3792"/>
              <a:chExt cx="480" cy="96"/>
            </a:xfrm>
          </p:grpSpPr>
          <p:sp>
            <p:nvSpPr>
              <p:cNvPr id="26657" name="Line 7"/>
              <p:cNvSpPr>
                <a:spLocks noChangeShapeType="1"/>
              </p:cNvSpPr>
              <p:nvPr/>
            </p:nvSpPr>
            <p:spPr bwMode="auto">
              <a:xfrm>
                <a:off x="1632" y="3840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658" name="Line 9"/>
              <p:cNvSpPr>
                <a:spLocks noChangeShapeType="1"/>
              </p:cNvSpPr>
              <p:nvPr/>
            </p:nvSpPr>
            <p:spPr bwMode="auto">
              <a:xfrm>
                <a:off x="1632" y="37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659" name="Line 10"/>
              <p:cNvSpPr>
                <a:spLocks noChangeShapeType="1"/>
              </p:cNvSpPr>
              <p:nvPr/>
            </p:nvSpPr>
            <p:spPr bwMode="auto">
              <a:xfrm>
                <a:off x="2112" y="37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26635" name="Group 12"/>
            <p:cNvGrpSpPr>
              <a:grpSpLocks/>
            </p:cNvGrpSpPr>
            <p:nvPr/>
          </p:nvGrpSpPr>
          <p:grpSpPr bwMode="auto">
            <a:xfrm>
              <a:off x="4560" y="3360"/>
              <a:ext cx="480" cy="96"/>
              <a:chOff x="1632" y="3792"/>
              <a:chExt cx="480" cy="96"/>
            </a:xfrm>
          </p:grpSpPr>
          <p:sp>
            <p:nvSpPr>
              <p:cNvPr id="26654" name="Line 13"/>
              <p:cNvSpPr>
                <a:spLocks noChangeShapeType="1"/>
              </p:cNvSpPr>
              <p:nvPr/>
            </p:nvSpPr>
            <p:spPr bwMode="auto">
              <a:xfrm>
                <a:off x="1632" y="3840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655" name="Line 14"/>
              <p:cNvSpPr>
                <a:spLocks noChangeShapeType="1"/>
              </p:cNvSpPr>
              <p:nvPr/>
            </p:nvSpPr>
            <p:spPr bwMode="auto">
              <a:xfrm>
                <a:off x="1632" y="37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656" name="Line 15"/>
              <p:cNvSpPr>
                <a:spLocks noChangeShapeType="1"/>
              </p:cNvSpPr>
              <p:nvPr/>
            </p:nvSpPr>
            <p:spPr bwMode="auto">
              <a:xfrm>
                <a:off x="2112" y="37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26636" name="Group 16"/>
            <p:cNvGrpSpPr>
              <a:grpSpLocks/>
            </p:cNvGrpSpPr>
            <p:nvPr/>
          </p:nvGrpSpPr>
          <p:grpSpPr bwMode="auto">
            <a:xfrm>
              <a:off x="5232" y="3360"/>
              <a:ext cx="480" cy="96"/>
              <a:chOff x="1632" y="3792"/>
              <a:chExt cx="480" cy="96"/>
            </a:xfrm>
          </p:grpSpPr>
          <p:sp>
            <p:nvSpPr>
              <p:cNvPr id="26651" name="Line 17"/>
              <p:cNvSpPr>
                <a:spLocks noChangeShapeType="1"/>
              </p:cNvSpPr>
              <p:nvPr/>
            </p:nvSpPr>
            <p:spPr bwMode="auto">
              <a:xfrm>
                <a:off x="1632" y="3840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652" name="Line 18"/>
              <p:cNvSpPr>
                <a:spLocks noChangeShapeType="1"/>
              </p:cNvSpPr>
              <p:nvPr/>
            </p:nvSpPr>
            <p:spPr bwMode="auto">
              <a:xfrm>
                <a:off x="1632" y="37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653" name="Line 19"/>
              <p:cNvSpPr>
                <a:spLocks noChangeShapeType="1"/>
              </p:cNvSpPr>
              <p:nvPr/>
            </p:nvSpPr>
            <p:spPr bwMode="auto">
              <a:xfrm>
                <a:off x="2112" y="37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26637" name="Group 20"/>
            <p:cNvGrpSpPr>
              <a:grpSpLocks/>
            </p:cNvGrpSpPr>
            <p:nvPr/>
          </p:nvGrpSpPr>
          <p:grpSpPr bwMode="auto">
            <a:xfrm>
              <a:off x="3600" y="3360"/>
              <a:ext cx="768" cy="96"/>
              <a:chOff x="1632" y="3792"/>
              <a:chExt cx="480" cy="96"/>
            </a:xfrm>
          </p:grpSpPr>
          <p:sp>
            <p:nvSpPr>
              <p:cNvPr id="26648" name="Line 21"/>
              <p:cNvSpPr>
                <a:spLocks noChangeShapeType="1"/>
              </p:cNvSpPr>
              <p:nvPr/>
            </p:nvSpPr>
            <p:spPr bwMode="auto">
              <a:xfrm>
                <a:off x="1632" y="3840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649" name="Line 22"/>
              <p:cNvSpPr>
                <a:spLocks noChangeShapeType="1"/>
              </p:cNvSpPr>
              <p:nvPr/>
            </p:nvSpPr>
            <p:spPr bwMode="auto">
              <a:xfrm>
                <a:off x="1632" y="37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650" name="Line 23"/>
              <p:cNvSpPr>
                <a:spLocks noChangeShapeType="1"/>
              </p:cNvSpPr>
              <p:nvPr/>
            </p:nvSpPr>
            <p:spPr bwMode="auto">
              <a:xfrm>
                <a:off x="2112" y="37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26638" name="Text Box 24"/>
            <p:cNvSpPr txBox="1">
              <a:spLocks noChangeArrowheads="1"/>
            </p:cNvSpPr>
            <p:nvPr/>
          </p:nvSpPr>
          <p:spPr bwMode="auto">
            <a:xfrm>
              <a:off x="1296" y="3408"/>
              <a:ext cx="6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pt-BR" altLang="sq-AL" sz="2000"/>
                <a:t>Cursos</a:t>
              </a:r>
            </a:p>
          </p:txBody>
        </p:sp>
        <p:sp>
          <p:nvSpPr>
            <p:cNvPr id="101401" name="Text Box 25"/>
            <p:cNvSpPr txBox="1">
              <a:spLocks noChangeArrowheads="1"/>
            </p:cNvSpPr>
            <p:nvPr/>
          </p:nvSpPr>
          <p:spPr bwMode="auto">
            <a:xfrm>
              <a:off x="2976" y="3408"/>
              <a:ext cx="323" cy="36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pt-BR" altLang="sq-AL" sz="16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MG</a:t>
              </a:r>
            </a:p>
            <a:p>
              <a:pPr algn="ctr" eaLnBrk="1" hangingPunct="1">
                <a:defRPr/>
              </a:pPr>
              <a:r>
                <a:rPr lang="pt-BR" altLang="sq-AL" sz="16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01402" name="Text Box 26"/>
            <p:cNvSpPr txBox="1">
              <a:spLocks noChangeArrowheads="1"/>
            </p:cNvSpPr>
            <p:nvPr/>
          </p:nvSpPr>
          <p:spPr bwMode="auto">
            <a:xfrm>
              <a:off x="3863" y="3408"/>
              <a:ext cx="279" cy="36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pt-BR" altLang="sq-AL" sz="16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RJ</a:t>
              </a:r>
            </a:p>
            <a:p>
              <a:pPr algn="ctr" eaLnBrk="1" hangingPunct="1">
                <a:defRPr/>
              </a:pPr>
              <a:r>
                <a:rPr lang="pt-BR" altLang="sq-AL" sz="16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01403" name="Text Box 27"/>
            <p:cNvSpPr txBox="1">
              <a:spLocks noChangeArrowheads="1"/>
            </p:cNvSpPr>
            <p:nvPr/>
          </p:nvSpPr>
          <p:spPr bwMode="auto">
            <a:xfrm>
              <a:off x="4601" y="3408"/>
              <a:ext cx="436" cy="36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pt-BR" altLang="sq-AL" sz="16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SP</a:t>
              </a:r>
            </a:p>
            <a:p>
              <a:pPr algn="ctr" eaLnBrk="1" hangingPunct="1">
                <a:defRPr/>
              </a:pPr>
              <a:r>
                <a:rPr lang="pt-BR" altLang="sq-AL" sz="16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20/28</a:t>
              </a:r>
            </a:p>
          </p:txBody>
        </p:sp>
        <p:sp>
          <p:nvSpPr>
            <p:cNvPr id="101404" name="Text Box 28"/>
            <p:cNvSpPr txBox="1">
              <a:spLocks noChangeArrowheads="1"/>
            </p:cNvSpPr>
            <p:nvPr/>
          </p:nvSpPr>
          <p:spPr bwMode="auto">
            <a:xfrm>
              <a:off x="5295" y="3408"/>
              <a:ext cx="294" cy="36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pt-BR" altLang="sq-AL" sz="16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ES</a:t>
              </a:r>
            </a:p>
            <a:p>
              <a:pPr algn="ctr" eaLnBrk="1" hangingPunct="1">
                <a:defRPr/>
              </a:pPr>
              <a:r>
                <a:rPr lang="pt-BR" altLang="sq-AL" sz="16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2/3</a:t>
              </a:r>
            </a:p>
          </p:txBody>
        </p:sp>
        <p:grpSp>
          <p:nvGrpSpPr>
            <p:cNvPr id="26643" name="Group 34"/>
            <p:cNvGrpSpPr>
              <a:grpSpLocks/>
            </p:cNvGrpSpPr>
            <p:nvPr/>
          </p:nvGrpSpPr>
          <p:grpSpPr bwMode="auto">
            <a:xfrm>
              <a:off x="2976" y="3792"/>
              <a:ext cx="2784" cy="48"/>
              <a:chOff x="864" y="3744"/>
              <a:chExt cx="1680" cy="96"/>
            </a:xfrm>
          </p:grpSpPr>
          <p:sp>
            <p:nvSpPr>
              <p:cNvPr id="26645" name="Line 31"/>
              <p:cNvSpPr>
                <a:spLocks noChangeShapeType="1"/>
              </p:cNvSpPr>
              <p:nvPr/>
            </p:nvSpPr>
            <p:spPr bwMode="auto">
              <a:xfrm>
                <a:off x="864" y="3792"/>
                <a:ext cx="16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646" name="Line 32"/>
              <p:cNvSpPr>
                <a:spLocks noChangeShapeType="1"/>
              </p:cNvSpPr>
              <p:nvPr/>
            </p:nvSpPr>
            <p:spPr bwMode="auto">
              <a:xfrm>
                <a:off x="2544" y="37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647" name="Line 33"/>
              <p:cNvSpPr>
                <a:spLocks noChangeShapeType="1"/>
              </p:cNvSpPr>
              <p:nvPr/>
            </p:nvSpPr>
            <p:spPr bwMode="auto">
              <a:xfrm>
                <a:off x="864" y="374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26644" name="Text Box 35"/>
            <p:cNvSpPr txBox="1">
              <a:spLocks noChangeArrowheads="1"/>
            </p:cNvSpPr>
            <p:nvPr/>
          </p:nvSpPr>
          <p:spPr bwMode="auto">
            <a:xfrm>
              <a:off x="3984" y="3840"/>
              <a:ext cx="10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pt-BR" altLang="sq-AL" sz="2000"/>
                <a:t>N</a:t>
              </a:r>
              <a:r>
                <a:rPr lang="pt-BR" altLang="sq-AL" sz="2000" baseline="30000"/>
                <a:t>o</a:t>
              </a:r>
              <a:r>
                <a:rPr lang="pt-BR" altLang="sq-AL" sz="2000"/>
                <a:t>. de vagas</a:t>
              </a:r>
            </a:p>
          </p:txBody>
        </p:sp>
      </p:grpSp>
      <p:sp>
        <p:nvSpPr>
          <p:cNvPr id="26627" name="Text Box 37"/>
          <p:cNvSpPr txBox="1">
            <a:spLocks noChangeArrowheads="1"/>
          </p:cNvSpPr>
          <p:nvPr/>
        </p:nvSpPr>
        <p:spPr bwMode="auto">
          <a:xfrm>
            <a:off x="381000" y="6273800"/>
            <a:ext cx="3981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sq-AL" sz="1800">
                <a:solidFill>
                  <a:srgbClr val="CC3300"/>
                </a:solidFill>
              </a:rPr>
              <a:t>Fonte</a:t>
            </a:r>
            <a:r>
              <a:rPr lang="pt-BR" altLang="sq-AL" sz="1800"/>
              <a:t>: CFMV, INEP e CEEMV/SESu</a:t>
            </a:r>
          </a:p>
        </p:txBody>
      </p:sp>
      <p:sp>
        <p:nvSpPr>
          <p:cNvPr id="101414" name="Rectangle 38"/>
          <p:cNvSpPr>
            <a:spLocks noChangeArrowheads="1"/>
          </p:cNvSpPr>
          <p:nvPr/>
        </p:nvSpPr>
        <p:spPr bwMode="auto">
          <a:xfrm>
            <a:off x="609600" y="304800"/>
            <a:ext cx="8743950" cy="11874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sq-AL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E. Cursos de Medicina Veterinária da </a:t>
            </a:r>
            <a:r>
              <a:rPr lang="pt-BR" altLang="sq-AL" b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Região Sudeste</a:t>
            </a:r>
            <a:r>
              <a:rPr lang="pt-BR" altLang="sq-AL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do Brasil - distribuição segundo vínculo e número de vagas oferecidas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4150"/>
            <a:ext cx="8743950" cy="1187450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sq-AL" sz="2400" smtClean="0"/>
              <a:t>I. Qualificação do Corpo Docentes</a:t>
            </a:r>
            <a:br>
              <a:rPr lang="pt-BR" altLang="sq-AL" sz="2400" smtClean="0"/>
            </a:br>
            <a:r>
              <a:rPr lang="pt-BR" altLang="sq-AL" sz="2400" smtClean="0"/>
              <a:t>Relação da Condição de Oferta X Conceito ENC</a:t>
            </a:r>
            <a:br>
              <a:rPr lang="pt-BR" altLang="sq-AL" sz="2400" smtClean="0"/>
            </a:br>
            <a:r>
              <a:rPr lang="pt-BR" altLang="sq-AL" sz="2400" smtClean="0">
                <a:solidFill>
                  <a:srgbClr val="CC3300"/>
                </a:solidFill>
              </a:rPr>
              <a:t>REGIÃO SUDESTE</a:t>
            </a:r>
            <a:endParaRPr lang="pt-BR" altLang="sq-AL" sz="2400" smtClean="0"/>
          </a:p>
        </p:txBody>
      </p:sp>
      <p:graphicFrame>
        <p:nvGraphicFramePr>
          <p:cNvPr id="27651" name="Object 5"/>
          <p:cNvGraphicFramePr>
            <a:graphicFrameLocks noChangeAspect="1"/>
          </p:cNvGraphicFramePr>
          <p:nvPr/>
        </p:nvGraphicFramePr>
        <p:xfrm>
          <a:off x="2057400" y="4114800"/>
          <a:ext cx="2428875" cy="232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0" name="Gráfico" r:id="rId3" imgW="4296091" imgH="4115162" progId="MSGraph.Chart.8">
                  <p:embed followColorScheme="full"/>
                </p:oleObj>
              </mc:Choice>
              <mc:Fallback>
                <p:oleObj name="Gráfico" r:id="rId3" imgW="4296091" imgH="4115162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114800"/>
                        <a:ext cx="2428875" cy="232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6"/>
          <p:cNvGraphicFramePr>
            <a:graphicFrameLocks noChangeAspect="1"/>
          </p:cNvGraphicFramePr>
          <p:nvPr/>
        </p:nvGraphicFramePr>
        <p:xfrm>
          <a:off x="5638800" y="4038600"/>
          <a:ext cx="2428875" cy="232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1" name="Gráfico" r:id="rId5" imgW="4296091" imgH="4115162" progId="MSGraph.Chart.8">
                  <p:embed followColorScheme="full"/>
                </p:oleObj>
              </mc:Choice>
              <mc:Fallback>
                <p:oleObj name="Gráfico" r:id="rId5" imgW="4296091" imgH="4115162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038600"/>
                        <a:ext cx="2428875" cy="232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Object 3"/>
          <p:cNvGraphicFramePr>
            <a:graphicFrameLocks noChangeAspect="1"/>
          </p:cNvGraphicFramePr>
          <p:nvPr/>
        </p:nvGraphicFramePr>
        <p:xfrm>
          <a:off x="1981200" y="1600200"/>
          <a:ext cx="2428875" cy="232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2" name="Gráfico" r:id="rId7" imgW="4296091" imgH="4115162" progId="MSGraph.Chart.8">
                  <p:embed followColorScheme="full"/>
                </p:oleObj>
              </mc:Choice>
              <mc:Fallback>
                <p:oleObj name="Gráfico" r:id="rId7" imgW="4296091" imgH="4115162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600200"/>
                        <a:ext cx="2428875" cy="232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4"/>
          <p:cNvGraphicFramePr>
            <a:graphicFrameLocks noChangeAspect="1"/>
          </p:cNvGraphicFramePr>
          <p:nvPr/>
        </p:nvGraphicFramePr>
        <p:xfrm>
          <a:off x="5486400" y="1524000"/>
          <a:ext cx="2428875" cy="232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3" name="Gráfico" r:id="rId9" imgW="4296091" imgH="4115162" progId="MSGraph.Chart.8">
                  <p:embed followColorScheme="full"/>
                </p:oleObj>
              </mc:Choice>
              <mc:Fallback>
                <p:oleObj name="Gráfico" r:id="rId9" imgW="4296091" imgH="4115162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524000"/>
                        <a:ext cx="2428875" cy="232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819400" y="1371600"/>
            <a:ext cx="763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sq-AL" sz="2000"/>
              <a:t>CMB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6400800" y="1295400"/>
            <a:ext cx="552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sq-AL" sz="2000"/>
              <a:t>CB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971800" y="3733800"/>
            <a:ext cx="552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sq-AL" sz="2000"/>
              <a:t>CR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6553200" y="3733800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sq-AL" sz="2000"/>
              <a:t>CI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432050" y="2487613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A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58,4%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276600" y="20574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B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33,3%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408363" y="2895600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E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8,3%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5943600" y="24384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2"/>
                </a:solidFill>
              </a:rPr>
              <a:t>C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2"/>
                </a:solidFill>
              </a:rPr>
              <a:t>60,0%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6553200" y="1752600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E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6,7%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6858000" y="24384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B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33,3%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2514600" y="48768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D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53,3%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3105150" y="4191000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B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6,7%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3354388" y="4876800"/>
            <a:ext cx="7604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2"/>
                </a:solidFill>
              </a:rPr>
              <a:t>C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2"/>
                </a:solidFill>
              </a:rPr>
              <a:t>40,0%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6421438" y="4724400"/>
            <a:ext cx="8731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2"/>
                </a:solidFill>
              </a:rPr>
              <a:t>C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2"/>
                </a:solidFill>
              </a:rPr>
              <a:t>100,0%</a:t>
            </a:r>
          </a:p>
        </p:txBody>
      </p:sp>
      <p:sp>
        <p:nvSpPr>
          <p:cNvPr id="27669" name="Rectangle 31"/>
          <p:cNvSpPr>
            <a:spLocks noChangeArrowheads="1"/>
          </p:cNvSpPr>
          <p:nvPr/>
        </p:nvSpPr>
        <p:spPr bwMode="auto">
          <a:xfrm>
            <a:off x="381000" y="5943600"/>
            <a:ext cx="1981200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sq-AL" sz="2000" u="sng">
                <a:solidFill>
                  <a:srgbClr val="FFFF00"/>
                </a:solidFill>
              </a:rPr>
              <a:t>Conceitos</a:t>
            </a:r>
            <a:r>
              <a:rPr lang="en-US" altLang="sq-AL" sz="2000">
                <a:solidFill>
                  <a:srgbClr val="FFFF00"/>
                </a:solidFill>
              </a:rPr>
              <a:t>:</a:t>
            </a:r>
            <a:endParaRPr lang="en-US" altLang="sq-AL" sz="180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sq-AL" sz="1200">
                <a:solidFill>
                  <a:srgbClr val="FFFF00"/>
                </a:solidFill>
              </a:rPr>
              <a:t> </a:t>
            </a:r>
            <a:endParaRPr lang="en-US" altLang="sq-AL" sz="180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en-US" altLang="sq-AL" sz="3600">
              <a:solidFill>
                <a:srgbClr val="FFFF00"/>
              </a:solidFill>
            </a:endParaRPr>
          </a:p>
        </p:txBody>
      </p:sp>
      <p:sp>
        <p:nvSpPr>
          <p:cNvPr id="27670" name="Rectangle 32"/>
          <p:cNvSpPr>
            <a:spLocks noChangeArrowheads="1"/>
          </p:cNvSpPr>
          <p:nvPr/>
        </p:nvSpPr>
        <p:spPr bwMode="auto">
          <a:xfrm>
            <a:off x="914400" y="6400800"/>
            <a:ext cx="808038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sq-AL" sz="1400">
                <a:latin typeface="Tahoma" panose="020B0604030504040204" pitchFamily="34" charset="0"/>
              </a:rPr>
              <a:t>A</a:t>
            </a:r>
            <a:endParaRPr lang="en-US" altLang="sq-AL" sz="120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sq-AL" sz="2400">
              <a:latin typeface="Arial Narrow" panose="020B0606020202030204" pitchFamily="34" charset="0"/>
            </a:endParaRPr>
          </a:p>
        </p:txBody>
      </p:sp>
      <p:grpSp>
        <p:nvGrpSpPr>
          <p:cNvPr id="27671" name="Group 43"/>
          <p:cNvGrpSpPr>
            <a:grpSpLocks/>
          </p:cNvGrpSpPr>
          <p:nvPr/>
        </p:nvGrpSpPr>
        <p:grpSpPr bwMode="auto">
          <a:xfrm>
            <a:off x="1665288" y="6400800"/>
            <a:ext cx="892175" cy="242888"/>
            <a:chOff x="400" y="499"/>
            <a:chExt cx="441" cy="422"/>
          </a:xfrm>
        </p:grpSpPr>
        <p:sp>
          <p:nvSpPr>
            <p:cNvPr id="27688" name="Rectangle 42"/>
            <p:cNvSpPr>
              <a:spLocks noChangeArrowheads="1"/>
            </p:cNvSpPr>
            <p:nvPr/>
          </p:nvSpPr>
          <p:spPr bwMode="auto">
            <a:xfrm>
              <a:off x="400" y="499"/>
              <a:ext cx="441" cy="422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sq-AL" altLang="sq-AL" sz="2400" b="0">
                <a:latin typeface="Arial Narrow" panose="020B0606020202030204" pitchFamily="34" charset="0"/>
              </a:endParaRPr>
            </a:p>
          </p:txBody>
        </p:sp>
        <p:sp>
          <p:nvSpPr>
            <p:cNvPr id="27689" name="Rectangle 33"/>
            <p:cNvSpPr>
              <a:spLocks noChangeArrowheads="1"/>
            </p:cNvSpPr>
            <p:nvPr/>
          </p:nvSpPr>
          <p:spPr bwMode="auto">
            <a:xfrm>
              <a:off x="428" y="499"/>
              <a:ext cx="385" cy="422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sq-AL" sz="1200">
                  <a:latin typeface="Arial Narrow" panose="020B0606020202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spcBef>
                  <a:spcPct val="0"/>
                </a:spcBef>
              </a:pPr>
              <a:endParaRPr lang="en-US" altLang="sq-AL" sz="2400">
                <a:latin typeface="Arial Narrow" panose="020B0606020202030204" pitchFamily="34" charset="0"/>
              </a:endParaRPr>
            </a:p>
          </p:txBody>
        </p:sp>
      </p:grpSp>
      <p:sp>
        <p:nvSpPr>
          <p:cNvPr id="27672" name="Rectangle 34"/>
          <p:cNvSpPr>
            <a:spLocks noChangeArrowheads="1"/>
          </p:cNvSpPr>
          <p:nvPr/>
        </p:nvSpPr>
        <p:spPr bwMode="auto">
          <a:xfrm>
            <a:off x="2613025" y="6400800"/>
            <a:ext cx="808038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sq-AL" sz="1400">
                <a:latin typeface="Tahoma" panose="020B0604030504040204" pitchFamily="34" charset="0"/>
              </a:rPr>
              <a:t>B</a:t>
            </a:r>
            <a:endParaRPr lang="en-US" altLang="sq-AL" sz="120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sq-AL" sz="2400">
              <a:latin typeface="Arial Narrow" panose="020B0606020202030204" pitchFamily="34" charset="0"/>
            </a:endParaRPr>
          </a:p>
        </p:txBody>
      </p:sp>
      <p:grpSp>
        <p:nvGrpSpPr>
          <p:cNvPr id="27673" name="Group 45"/>
          <p:cNvGrpSpPr>
            <a:grpSpLocks/>
          </p:cNvGrpSpPr>
          <p:nvPr/>
        </p:nvGrpSpPr>
        <p:grpSpPr bwMode="auto">
          <a:xfrm>
            <a:off x="3365500" y="6400800"/>
            <a:ext cx="890588" cy="242888"/>
            <a:chOff x="1241" y="499"/>
            <a:chExt cx="441" cy="422"/>
          </a:xfrm>
        </p:grpSpPr>
        <p:sp>
          <p:nvSpPr>
            <p:cNvPr id="27686" name="Rectangle 44"/>
            <p:cNvSpPr>
              <a:spLocks noChangeArrowheads="1"/>
            </p:cNvSpPr>
            <p:nvPr/>
          </p:nvSpPr>
          <p:spPr bwMode="auto">
            <a:xfrm>
              <a:off x="1241" y="499"/>
              <a:ext cx="441" cy="4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sq-AL" altLang="sq-AL" sz="2400" b="0">
                <a:latin typeface="Arial Narrow" panose="020B0606020202030204" pitchFamily="34" charset="0"/>
              </a:endParaRPr>
            </a:p>
          </p:txBody>
        </p:sp>
        <p:sp>
          <p:nvSpPr>
            <p:cNvPr id="27687" name="Rectangle 35"/>
            <p:cNvSpPr>
              <a:spLocks noChangeArrowheads="1"/>
            </p:cNvSpPr>
            <p:nvPr/>
          </p:nvSpPr>
          <p:spPr bwMode="auto">
            <a:xfrm>
              <a:off x="1269" y="499"/>
              <a:ext cx="385" cy="4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sq-AL" sz="1200">
                  <a:latin typeface="Arial Narrow" panose="020B0606020202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spcBef>
                  <a:spcPct val="0"/>
                </a:spcBef>
              </a:pPr>
              <a:endParaRPr lang="en-US" altLang="sq-AL" sz="2400">
                <a:latin typeface="Arial Narrow" panose="020B0606020202030204" pitchFamily="34" charset="0"/>
              </a:endParaRPr>
            </a:p>
          </p:txBody>
        </p:sp>
      </p:grpSp>
      <p:sp>
        <p:nvSpPr>
          <p:cNvPr id="27674" name="Rectangle 36"/>
          <p:cNvSpPr>
            <a:spLocks noChangeArrowheads="1"/>
          </p:cNvSpPr>
          <p:nvPr/>
        </p:nvSpPr>
        <p:spPr bwMode="auto">
          <a:xfrm>
            <a:off x="4311650" y="6400800"/>
            <a:ext cx="808038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sq-AL" sz="1400">
                <a:latin typeface="Tahoma" panose="020B0604030504040204" pitchFamily="34" charset="0"/>
              </a:rPr>
              <a:t>C</a:t>
            </a:r>
            <a:endParaRPr lang="en-US" altLang="sq-AL" sz="120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sq-AL" sz="2400">
              <a:latin typeface="Arial Narrow" panose="020B0606020202030204" pitchFamily="34" charset="0"/>
            </a:endParaRPr>
          </a:p>
        </p:txBody>
      </p:sp>
      <p:grpSp>
        <p:nvGrpSpPr>
          <p:cNvPr id="27675" name="Group 47"/>
          <p:cNvGrpSpPr>
            <a:grpSpLocks/>
          </p:cNvGrpSpPr>
          <p:nvPr/>
        </p:nvGrpSpPr>
        <p:grpSpPr bwMode="auto">
          <a:xfrm>
            <a:off x="5064125" y="6400800"/>
            <a:ext cx="892175" cy="242888"/>
            <a:chOff x="2082" y="499"/>
            <a:chExt cx="442" cy="422"/>
          </a:xfrm>
        </p:grpSpPr>
        <p:sp>
          <p:nvSpPr>
            <p:cNvPr id="27684" name="Rectangle 46"/>
            <p:cNvSpPr>
              <a:spLocks noChangeArrowheads="1"/>
            </p:cNvSpPr>
            <p:nvPr/>
          </p:nvSpPr>
          <p:spPr bwMode="auto">
            <a:xfrm>
              <a:off x="2082" y="499"/>
              <a:ext cx="442" cy="42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sq-AL" altLang="sq-AL" sz="2400" b="0">
                <a:latin typeface="Arial Narrow" panose="020B0606020202030204" pitchFamily="34" charset="0"/>
              </a:endParaRPr>
            </a:p>
          </p:txBody>
        </p:sp>
        <p:sp>
          <p:nvSpPr>
            <p:cNvPr id="27685" name="Rectangle 37"/>
            <p:cNvSpPr>
              <a:spLocks noChangeArrowheads="1"/>
            </p:cNvSpPr>
            <p:nvPr/>
          </p:nvSpPr>
          <p:spPr bwMode="auto">
            <a:xfrm>
              <a:off x="2110" y="499"/>
              <a:ext cx="386" cy="42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sq-AL" sz="1200">
                  <a:latin typeface="Arial Narrow" panose="020B0606020202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spcBef>
                  <a:spcPct val="0"/>
                </a:spcBef>
              </a:pPr>
              <a:endParaRPr lang="en-US" altLang="sq-AL" sz="2400">
                <a:latin typeface="Arial Narrow" panose="020B0606020202030204" pitchFamily="34" charset="0"/>
              </a:endParaRPr>
            </a:p>
          </p:txBody>
        </p:sp>
      </p:grpSp>
      <p:sp>
        <p:nvSpPr>
          <p:cNvPr id="27676" name="Rectangle 38"/>
          <p:cNvSpPr>
            <a:spLocks noChangeArrowheads="1"/>
          </p:cNvSpPr>
          <p:nvPr/>
        </p:nvSpPr>
        <p:spPr bwMode="auto">
          <a:xfrm>
            <a:off x="6013450" y="6400800"/>
            <a:ext cx="806450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sq-AL" sz="1400">
                <a:latin typeface="Tahoma" panose="020B0604030504040204" pitchFamily="34" charset="0"/>
              </a:rPr>
              <a:t>D</a:t>
            </a:r>
            <a:endParaRPr lang="en-US" altLang="sq-AL" sz="120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sq-AL" sz="2400">
              <a:latin typeface="Arial Narrow" panose="020B0606020202030204" pitchFamily="34" charset="0"/>
            </a:endParaRPr>
          </a:p>
        </p:txBody>
      </p:sp>
      <p:grpSp>
        <p:nvGrpSpPr>
          <p:cNvPr id="27677" name="Group 49"/>
          <p:cNvGrpSpPr>
            <a:grpSpLocks/>
          </p:cNvGrpSpPr>
          <p:nvPr/>
        </p:nvGrpSpPr>
        <p:grpSpPr bwMode="auto">
          <a:xfrm>
            <a:off x="6762750" y="6400800"/>
            <a:ext cx="892175" cy="242888"/>
            <a:chOff x="2923" y="499"/>
            <a:chExt cx="442" cy="422"/>
          </a:xfrm>
        </p:grpSpPr>
        <p:sp>
          <p:nvSpPr>
            <p:cNvPr id="27682" name="Rectangle 48"/>
            <p:cNvSpPr>
              <a:spLocks noChangeArrowheads="1"/>
            </p:cNvSpPr>
            <p:nvPr/>
          </p:nvSpPr>
          <p:spPr bwMode="auto">
            <a:xfrm>
              <a:off x="2923" y="499"/>
              <a:ext cx="442" cy="42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sq-AL" altLang="sq-AL" sz="2400" b="0">
                <a:latin typeface="Arial Narrow" panose="020B0606020202030204" pitchFamily="34" charset="0"/>
              </a:endParaRPr>
            </a:p>
          </p:txBody>
        </p:sp>
        <p:sp>
          <p:nvSpPr>
            <p:cNvPr id="27683" name="Rectangle 39"/>
            <p:cNvSpPr>
              <a:spLocks noChangeArrowheads="1"/>
            </p:cNvSpPr>
            <p:nvPr/>
          </p:nvSpPr>
          <p:spPr bwMode="auto">
            <a:xfrm>
              <a:off x="2951" y="499"/>
              <a:ext cx="386" cy="42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sq-AL" sz="1200">
                  <a:latin typeface="Arial Narrow" panose="020B0606020202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spcBef>
                  <a:spcPct val="0"/>
                </a:spcBef>
              </a:pPr>
              <a:endParaRPr lang="en-US" altLang="sq-AL" sz="2400">
                <a:latin typeface="Arial Narrow" panose="020B0606020202030204" pitchFamily="34" charset="0"/>
              </a:endParaRPr>
            </a:p>
          </p:txBody>
        </p:sp>
      </p:grpSp>
      <p:sp>
        <p:nvSpPr>
          <p:cNvPr id="27678" name="Rectangle 40"/>
          <p:cNvSpPr>
            <a:spLocks noChangeArrowheads="1"/>
          </p:cNvSpPr>
          <p:nvPr/>
        </p:nvSpPr>
        <p:spPr bwMode="auto">
          <a:xfrm>
            <a:off x="7712075" y="6400800"/>
            <a:ext cx="779463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sq-AL" sz="1400">
                <a:latin typeface="Tahoma" panose="020B0604030504040204" pitchFamily="34" charset="0"/>
              </a:rPr>
              <a:t>E</a:t>
            </a:r>
            <a:endParaRPr lang="en-US" altLang="sq-AL" sz="120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sq-AL" sz="2400">
              <a:latin typeface="Arial Narrow" panose="020B0606020202030204" pitchFamily="34" charset="0"/>
            </a:endParaRPr>
          </a:p>
        </p:txBody>
      </p:sp>
      <p:grpSp>
        <p:nvGrpSpPr>
          <p:cNvPr id="27679" name="Group 51"/>
          <p:cNvGrpSpPr>
            <a:grpSpLocks/>
          </p:cNvGrpSpPr>
          <p:nvPr/>
        </p:nvGrpSpPr>
        <p:grpSpPr bwMode="auto">
          <a:xfrm>
            <a:off x="8435975" y="6400800"/>
            <a:ext cx="892175" cy="242888"/>
            <a:chOff x="3751" y="499"/>
            <a:chExt cx="442" cy="422"/>
          </a:xfrm>
        </p:grpSpPr>
        <p:sp>
          <p:nvSpPr>
            <p:cNvPr id="27680" name="Rectangle 50"/>
            <p:cNvSpPr>
              <a:spLocks noChangeArrowheads="1"/>
            </p:cNvSpPr>
            <p:nvPr/>
          </p:nvSpPr>
          <p:spPr bwMode="auto">
            <a:xfrm>
              <a:off x="3751" y="499"/>
              <a:ext cx="442" cy="42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sq-AL" altLang="sq-AL" sz="2400" b="0">
                <a:latin typeface="Arial Narrow" panose="020B0606020202030204" pitchFamily="34" charset="0"/>
              </a:endParaRPr>
            </a:p>
          </p:txBody>
        </p:sp>
        <p:sp>
          <p:nvSpPr>
            <p:cNvPr id="27681" name="Rectangle 41"/>
            <p:cNvSpPr>
              <a:spLocks noChangeArrowheads="1"/>
            </p:cNvSpPr>
            <p:nvPr/>
          </p:nvSpPr>
          <p:spPr bwMode="auto">
            <a:xfrm>
              <a:off x="3779" y="499"/>
              <a:ext cx="386" cy="42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sq-AL" sz="1200">
                  <a:latin typeface="Arial Narrow" panose="020B0606020202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spcBef>
                  <a:spcPct val="0"/>
                </a:spcBef>
              </a:pPr>
              <a:endParaRPr lang="en-US" altLang="sq-AL" sz="2400">
                <a:latin typeface="Arial Narrow" panose="020B0606020202030204" pitchFamily="34" charset="0"/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762000" y="0"/>
            <a:ext cx="8743950" cy="11874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sq-AL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II. Qualificação da Organização Didático-Pedagógica</a:t>
            </a:r>
          </a:p>
          <a:p>
            <a:pPr algn="ctr" eaLnBrk="1" hangingPunct="1">
              <a:defRPr/>
            </a:pPr>
            <a:r>
              <a:rPr lang="pt-BR" altLang="sq-AL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Relação da Condição de Oferta X Conceito ENC</a:t>
            </a:r>
            <a:br>
              <a:rPr lang="pt-BR" altLang="sq-AL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</a:br>
            <a:r>
              <a:rPr lang="pt-BR" altLang="sq-AL" b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REGIÃO SUDESTE</a:t>
            </a:r>
            <a:endParaRPr lang="pt-BR" altLang="sq-AL" b="1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8675" name="Text Box 8"/>
          <p:cNvSpPr txBox="1">
            <a:spLocks noChangeArrowheads="1"/>
          </p:cNvSpPr>
          <p:nvPr/>
        </p:nvSpPr>
        <p:spPr bwMode="auto">
          <a:xfrm>
            <a:off x="2819400" y="1187450"/>
            <a:ext cx="763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sq-AL" sz="2000"/>
              <a:t>CMB</a:t>
            </a:r>
          </a:p>
        </p:txBody>
      </p:sp>
      <p:sp>
        <p:nvSpPr>
          <p:cNvPr id="28676" name="Text Box 9"/>
          <p:cNvSpPr txBox="1">
            <a:spLocks noChangeArrowheads="1"/>
          </p:cNvSpPr>
          <p:nvPr/>
        </p:nvSpPr>
        <p:spPr bwMode="auto">
          <a:xfrm>
            <a:off x="6400800" y="1111250"/>
            <a:ext cx="552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sq-AL" sz="2000"/>
              <a:t>CB</a:t>
            </a:r>
          </a:p>
        </p:txBody>
      </p:sp>
      <p:sp>
        <p:nvSpPr>
          <p:cNvPr id="28677" name="Text Box 10"/>
          <p:cNvSpPr txBox="1">
            <a:spLocks noChangeArrowheads="1"/>
          </p:cNvSpPr>
          <p:nvPr/>
        </p:nvSpPr>
        <p:spPr bwMode="auto">
          <a:xfrm>
            <a:off x="2971800" y="3581400"/>
            <a:ext cx="552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sq-AL" sz="2000"/>
              <a:t>CR</a:t>
            </a:r>
          </a:p>
        </p:txBody>
      </p:sp>
      <p:sp>
        <p:nvSpPr>
          <p:cNvPr id="28678" name="Text Box 11"/>
          <p:cNvSpPr txBox="1">
            <a:spLocks noChangeArrowheads="1"/>
          </p:cNvSpPr>
          <p:nvPr/>
        </p:nvSpPr>
        <p:spPr bwMode="auto">
          <a:xfrm>
            <a:off x="6553200" y="3549650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sq-AL" sz="2000"/>
              <a:t>CI</a:t>
            </a:r>
          </a:p>
        </p:txBody>
      </p:sp>
      <p:sp>
        <p:nvSpPr>
          <p:cNvPr id="28679" name="Text Box 21"/>
          <p:cNvSpPr txBox="1">
            <a:spLocks noChangeArrowheads="1"/>
          </p:cNvSpPr>
          <p:nvPr/>
        </p:nvSpPr>
        <p:spPr bwMode="auto">
          <a:xfrm>
            <a:off x="6421438" y="4540250"/>
            <a:ext cx="8731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2"/>
                </a:solidFill>
              </a:rPr>
              <a:t>C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2"/>
                </a:solidFill>
              </a:rPr>
              <a:t>100,0%</a:t>
            </a:r>
          </a:p>
        </p:txBody>
      </p:sp>
      <p:sp>
        <p:nvSpPr>
          <p:cNvPr id="106518" name="Rectangle 22"/>
          <p:cNvSpPr>
            <a:spLocks noChangeArrowheads="1"/>
          </p:cNvSpPr>
          <p:nvPr/>
        </p:nvSpPr>
        <p:spPr bwMode="auto">
          <a:xfrm>
            <a:off x="381000" y="5759450"/>
            <a:ext cx="1981200" cy="1128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sq-AL" sz="2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Conceitos</a:t>
            </a:r>
            <a:r>
              <a:rPr lang="en-US" altLang="sq-AL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:</a:t>
            </a:r>
            <a:endParaRPr lang="en-US" altLang="sq-AL" sz="1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sq-AL" sz="1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 </a:t>
            </a:r>
            <a:endParaRPr lang="en-US" altLang="sq-AL" sz="1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sq-AL" sz="36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8681" name="Rectangle 23"/>
          <p:cNvSpPr>
            <a:spLocks noChangeArrowheads="1"/>
          </p:cNvSpPr>
          <p:nvPr/>
        </p:nvSpPr>
        <p:spPr bwMode="auto">
          <a:xfrm>
            <a:off x="914400" y="6216650"/>
            <a:ext cx="808038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sq-AL" sz="1400">
                <a:latin typeface="Tahoma" panose="020B0604030504040204" pitchFamily="34" charset="0"/>
              </a:rPr>
              <a:t>A</a:t>
            </a:r>
            <a:endParaRPr lang="en-US" altLang="sq-AL" sz="120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sq-AL" sz="2400">
              <a:latin typeface="Arial Narrow" panose="020B0606020202030204" pitchFamily="34" charset="0"/>
            </a:endParaRPr>
          </a:p>
        </p:txBody>
      </p:sp>
      <p:grpSp>
        <p:nvGrpSpPr>
          <p:cNvPr id="28682" name="Group 24"/>
          <p:cNvGrpSpPr>
            <a:grpSpLocks/>
          </p:cNvGrpSpPr>
          <p:nvPr/>
        </p:nvGrpSpPr>
        <p:grpSpPr bwMode="auto">
          <a:xfrm>
            <a:off x="1665288" y="6216650"/>
            <a:ext cx="892175" cy="242888"/>
            <a:chOff x="400" y="499"/>
            <a:chExt cx="441" cy="422"/>
          </a:xfrm>
        </p:grpSpPr>
        <p:sp>
          <p:nvSpPr>
            <p:cNvPr id="28716" name="Rectangle 25"/>
            <p:cNvSpPr>
              <a:spLocks noChangeArrowheads="1"/>
            </p:cNvSpPr>
            <p:nvPr/>
          </p:nvSpPr>
          <p:spPr bwMode="auto">
            <a:xfrm>
              <a:off x="400" y="499"/>
              <a:ext cx="441" cy="422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sq-AL" altLang="sq-AL" sz="2400" b="0">
                <a:latin typeface="Arial Narrow" panose="020B0606020202030204" pitchFamily="34" charset="0"/>
              </a:endParaRPr>
            </a:p>
          </p:txBody>
        </p:sp>
        <p:sp>
          <p:nvSpPr>
            <p:cNvPr id="28717" name="Rectangle 26"/>
            <p:cNvSpPr>
              <a:spLocks noChangeArrowheads="1"/>
            </p:cNvSpPr>
            <p:nvPr/>
          </p:nvSpPr>
          <p:spPr bwMode="auto">
            <a:xfrm>
              <a:off x="428" y="499"/>
              <a:ext cx="385" cy="422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sq-AL" sz="1200">
                  <a:latin typeface="Arial Narrow" panose="020B0606020202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spcBef>
                  <a:spcPct val="0"/>
                </a:spcBef>
              </a:pPr>
              <a:endParaRPr lang="en-US" altLang="sq-AL" sz="2400">
                <a:latin typeface="Arial Narrow" panose="020B0606020202030204" pitchFamily="34" charset="0"/>
              </a:endParaRPr>
            </a:p>
          </p:txBody>
        </p:sp>
      </p:grpSp>
      <p:sp>
        <p:nvSpPr>
          <p:cNvPr id="28683" name="Rectangle 27"/>
          <p:cNvSpPr>
            <a:spLocks noChangeArrowheads="1"/>
          </p:cNvSpPr>
          <p:nvPr/>
        </p:nvSpPr>
        <p:spPr bwMode="auto">
          <a:xfrm>
            <a:off x="2613025" y="6216650"/>
            <a:ext cx="808038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sq-AL" sz="1400">
                <a:latin typeface="Tahoma" panose="020B0604030504040204" pitchFamily="34" charset="0"/>
              </a:rPr>
              <a:t>B</a:t>
            </a:r>
            <a:endParaRPr lang="en-US" altLang="sq-AL" sz="120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sq-AL" sz="2400">
              <a:latin typeface="Arial Narrow" panose="020B0606020202030204" pitchFamily="34" charset="0"/>
            </a:endParaRPr>
          </a:p>
        </p:txBody>
      </p:sp>
      <p:grpSp>
        <p:nvGrpSpPr>
          <p:cNvPr id="28684" name="Group 28"/>
          <p:cNvGrpSpPr>
            <a:grpSpLocks/>
          </p:cNvGrpSpPr>
          <p:nvPr/>
        </p:nvGrpSpPr>
        <p:grpSpPr bwMode="auto">
          <a:xfrm>
            <a:off x="3365500" y="6216650"/>
            <a:ext cx="890588" cy="242888"/>
            <a:chOff x="1241" y="499"/>
            <a:chExt cx="441" cy="422"/>
          </a:xfrm>
        </p:grpSpPr>
        <p:sp>
          <p:nvSpPr>
            <p:cNvPr id="28714" name="Rectangle 29"/>
            <p:cNvSpPr>
              <a:spLocks noChangeArrowheads="1"/>
            </p:cNvSpPr>
            <p:nvPr/>
          </p:nvSpPr>
          <p:spPr bwMode="auto">
            <a:xfrm>
              <a:off x="1241" y="499"/>
              <a:ext cx="441" cy="4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sq-AL" altLang="sq-AL" sz="2400" b="0">
                <a:latin typeface="Arial Narrow" panose="020B0606020202030204" pitchFamily="34" charset="0"/>
              </a:endParaRPr>
            </a:p>
          </p:txBody>
        </p:sp>
        <p:sp>
          <p:nvSpPr>
            <p:cNvPr id="28715" name="Rectangle 30"/>
            <p:cNvSpPr>
              <a:spLocks noChangeArrowheads="1"/>
            </p:cNvSpPr>
            <p:nvPr/>
          </p:nvSpPr>
          <p:spPr bwMode="auto">
            <a:xfrm>
              <a:off x="1269" y="499"/>
              <a:ext cx="385" cy="4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sq-AL" sz="1200">
                  <a:latin typeface="Arial Narrow" panose="020B0606020202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spcBef>
                  <a:spcPct val="0"/>
                </a:spcBef>
              </a:pPr>
              <a:endParaRPr lang="en-US" altLang="sq-AL" sz="2400">
                <a:latin typeface="Arial Narrow" panose="020B0606020202030204" pitchFamily="34" charset="0"/>
              </a:endParaRPr>
            </a:p>
          </p:txBody>
        </p:sp>
      </p:grpSp>
      <p:sp>
        <p:nvSpPr>
          <p:cNvPr id="28685" name="Rectangle 31"/>
          <p:cNvSpPr>
            <a:spLocks noChangeArrowheads="1"/>
          </p:cNvSpPr>
          <p:nvPr/>
        </p:nvSpPr>
        <p:spPr bwMode="auto">
          <a:xfrm>
            <a:off x="4311650" y="6216650"/>
            <a:ext cx="808038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sq-AL" sz="1400">
                <a:latin typeface="Tahoma" panose="020B0604030504040204" pitchFamily="34" charset="0"/>
              </a:rPr>
              <a:t>C</a:t>
            </a:r>
            <a:endParaRPr lang="en-US" altLang="sq-AL" sz="120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sq-AL" sz="2400">
              <a:latin typeface="Arial Narrow" panose="020B0606020202030204" pitchFamily="34" charset="0"/>
            </a:endParaRPr>
          </a:p>
        </p:txBody>
      </p:sp>
      <p:grpSp>
        <p:nvGrpSpPr>
          <p:cNvPr id="28686" name="Group 32"/>
          <p:cNvGrpSpPr>
            <a:grpSpLocks/>
          </p:cNvGrpSpPr>
          <p:nvPr/>
        </p:nvGrpSpPr>
        <p:grpSpPr bwMode="auto">
          <a:xfrm>
            <a:off x="5064125" y="6216650"/>
            <a:ext cx="892175" cy="242888"/>
            <a:chOff x="2082" y="499"/>
            <a:chExt cx="442" cy="422"/>
          </a:xfrm>
        </p:grpSpPr>
        <p:sp>
          <p:nvSpPr>
            <p:cNvPr id="28712" name="Rectangle 33"/>
            <p:cNvSpPr>
              <a:spLocks noChangeArrowheads="1"/>
            </p:cNvSpPr>
            <p:nvPr/>
          </p:nvSpPr>
          <p:spPr bwMode="auto">
            <a:xfrm>
              <a:off x="2082" y="499"/>
              <a:ext cx="442" cy="42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sq-AL" altLang="sq-AL" sz="2400" b="0">
                <a:latin typeface="Arial Narrow" panose="020B0606020202030204" pitchFamily="34" charset="0"/>
              </a:endParaRPr>
            </a:p>
          </p:txBody>
        </p:sp>
        <p:sp>
          <p:nvSpPr>
            <p:cNvPr id="28713" name="Rectangle 34"/>
            <p:cNvSpPr>
              <a:spLocks noChangeArrowheads="1"/>
            </p:cNvSpPr>
            <p:nvPr/>
          </p:nvSpPr>
          <p:spPr bwMode="auto">
            <a:xfrm>
              <a:off x="2110" y="499"/>
              <a:ext cx="386" cy="42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sq-AL" sz="1200">
                  <a:latin typeface="Arial Narrow" panose="020B0606020202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spcBef>
                  <a:spcPct val="0"/>
                </a:spcBef>
              </a:pPr>
              <a:endParaRPr lang="en-US" altLang="sq-AL" sz="2400">
                <a:latin typeface="Arial Narrow" panose="020B0606020202030204" pitchFamily="34" charset="0"/>
              </a:endParaRPr>
            </a:p>
          </p:txBody>
        </p:sp>
      </p:grpSp>
      <p:sp>
        <p:nvSpPr>
          <p:cNvPr id="28687" name="Rectangle 35"/>
          <p:cNvSpPr>
            <a:spLocks noChangeArrowheads="1"/>
          </p:cNvSpPr>
          <p:nvPr/>
        </p:nvSpPr>
        <p:spPr bwMode="auto">
          <a:xfrm>
            <a:off x="6013450" y="6216650"/>
            <a:ext cx="806450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sq-AL" sz="1400">
                <a:latin typeface="Tahoma" panose="020B0604030504040204" pitchFamily="34" charset="0"/>
              </a:rPr>
              <a:t>D</a:t>
            </a:r>
            <a:endParaRPr lang="en-US" altLang="sq-AL" sz="120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sq-AL" sz="2400">
              <a:latin typeface="Arial Narrow" panose="020B0606020202030204" pitchFamily="34" charset="0"/>
            </a:endParaRPr>
          </a:p>
        </p:txBody>
      </p:sp>
      <p:grpSp>
        <p:nvGrpSpPr>
          <p:cNvPr id="28688" name="Group 36"/>
          <p:cNvGrpSpPr>
            <a:grpSpLocks/>
          </p:cNvGrpSpPr>
          <p:nvPr/>
        </p:nvGrpSpPr>
        <p:grpSpPr bwMode="auto">
          <a:xfrm>
            <a:off x="6762750" y="6216650"/>
            <a:ext cx="892175" cy="242888"/>
            <a:chOff x="2923" y="499"/>
            <a:chExt cx="442" cy="422"/>
          </a:xfrm>
        </p:grpSpPr>
        <p:sp>
          <p:nvSpPr>
            <p:cNvPr id="28710" name="Rectangle 37"/>
            <p:cNvSpPr>
              <a:spLocks noChangeArrowheads="1"/>
            </p:cNvSpPr>
            <p:nvPr/>
          </p:nvSpPr>
          <p:spPr bwMode="auto">
            <a:xfrm>
              <a:off x="2923" y="499"/>
              <a:ext cx="442" cy="42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sq-AL" altLang="sq-AL" sz="2400" b="0">
                <a:latin typeface="Arial Narrow" panose="020B0606020202030204" pitchFamily="34" charset="0"/>
              </a:endParaRPr>
            </a:p>
          </p:txBody>
        </p:sp>
        <p:sp>
          <p:nvSpPr>
            <p:cNvPr id="28711" name="Rectangle 38"/>
            <p:cNvSpPr>
              <a:spLocks noChangeArrowheads="1"/>
            </p:cNvSpPr>
            <p:nvPr/>
          </p:nvSpPr>
          <p:spPr bwMode="auto">
            <a:xfrm>
              <a:off x="2951" y="499"/>
              <a:ext cx="386" cy="42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sq-AL" sz="1200">
                  <a:latin typeface="Arial Narrow" panose="020B0606020202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spcBef>
                  <a:spcPct val="0"/>
                </a:spcBef>
              </a:pPr>
              <a:endParaRPr lang="en-US" altLang="sq-AL" sz="2400">
                <a:latin typeface="Arial Narrow" panose="020B0606020202030204" pitchFamily="34" charset="0"/>
              </a:endParaRPr>
            </a:p>
          </p:txBody>
        </p:sp>
      </p:grpSp>
      <p:sp>
        <p:nvSpPr>
          <p:cNvPr id="28689" name="Rectangle 39"/>
          <p:cNvSpPr>
            <a:spLocks noChangeArrowheads="1"/>
          </p:cNvSpPr>
          <p:nvPr/>
        </p:nvSpPr>
        <p:spPr bwMode="auto">
          <a:xfrm>
            <a:off x="7712075" y="6216650"/>
            <a:ext cx="779463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sq-AL" sz="1400">
                <a:latin typeface="Tahoma" panose="020B0604030504040204" pitchFamily="34" charset="0"/>
              </a:rPr>
              <a:t>E</a:t>
            </a:r>
            <a:endParaRPr lang="en-US" altLang="sq-AL" sz="120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sq-AL" sz="2400">
              <a:latin typeface="Arial Narrow" panose="020B0606020202030204" pitchFamily="34" charset="0"/>
            </a:endParaRPr>
          </a:p>
        </p:txBody>
      </p:sp>
      <p:grpSp>
        <p:nvGrpSpPr>
          <p:cNvPr id="28690" name="Group 40"/>
          <p:cNvGrpSpPr>
            <a:grpSpLocks/>
          </p:cNvGrpSpPr>
          <p:nvPr/>
        </p:nvGrpSpPr>
        <p:grpSpPr bwMode="auto">
          <a:xfrm>
            <a:off x="8435975" y="6216650"/>
            <a:ext cx="892175" cy="242888"/>
            <a:chOff x="3751" y="499"/>
            <a:chExt cx="442" cy="422"/>
          </a:xfrm>
        </p:grpSpPr>
        <p:sp>
          <p:nvSpPr>
            <p:cNvPr id="28708" name="Rectangle 41"/>
            <p:cNvSpPr>
              <a:spLocks noChangeArrowheads="1"/>
            </p:cNvSpPr>
            <p:nvPr/>
          </p:nvSpPr>
          <p:spPr bwMode="auto">
            <a:xfrm>
              <a:off x="3751" y="499"/>
              <a:ext cx="442" cy="42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sq-AL" altLang="sq-AL" sz="2400" b="0">
                <a:latin typeface="Arial Narrow" panose="020B0606020202030204" pitchFamily="34" charset="0"/>
              </a:endParaRPr>
            </a:p>
          </p:txBody>
        </p:sp>
        <p:sp>
          <p:nvSpPr>
            <p:cNvPr id="28709" name="Rectangle 42"/>
            <p:cNvSpPr>
              <a:spLocks noChangeArrowheads="1"/>
            </p:cNvSpPr>
            <p:nvPr/>
          </p:nvSpPr>
          <p:spPr bwMode="auto">
            <a:xfrm>
              <a:off x="3779" y="499"/>
              <a:ext cx="386" cy="42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sq-AL" sz="1200">
                  <a:latin typeface="Arial Narrow" panose="020B0606020202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spcBef>
                  <a:spcPct val="0"/>
                </a:spcBef>
              </a:pPr>
              <a:endParaRPr lang="en-US" altLang="sq-AL" sz="2400">
                <a:latin typeface="Arial Narrow" panose="020B0606020202030204" pitchFamily="34" charset="0"/>
              </a:endParaRPr>
            </a:p>
          </p:txBody>
        </p:sp>
      </p:grpSp>
      <p:graphicFrame>
        <p:nvGraphicFramePr>
          <p:cNvPr id="28691" name="Object 44"/>
          <p:cNvGraphicFramePr>
            <a:graphicFrameLocks noChangeAspect="1"/>
          </p:cNvGraphicFramePr>
          <p:nvPr/>
        </p:nvGraphicFramePr>
        <p:xfrm>
          <a:off x="2133600" y="1371600"/>
          <a:ext cx="2268538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8" name="Gráfico" r:id="rId3" imgW="4296091" imgH="4115162" progId="MSGraph.Chart.8">
                  <p:embed followColorScheme="full"/>
                </p:oleObj>
              </mc:Choice>
              <mc:Fallback>
                <p:oleObj name="Gráfico" r:id="rId3" imgW="4296091" imgH="4115162" progId="MSGraph.Chart.8">
                  <p:embed followColorScheme="full"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371600"/>
                        <a:ext cx="2268538" cy="216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2" name="Object 45"/>
          <p:cNvGraphicFramePr>
            <a:graphicFrameLocks noChangeAspect="1"/>
          </p:cNvGraphicFramePr>
          <p:nvPr/>
        </p:nvGraphicFramePr>
        <p:xfrm>
          <a:off x="5562600" y="1371600"/>
          <a:ext cx="2268538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9" name="Gráfico" r:id="rId5" imgW="4296091" imgH="4115162" progId="MSGraph.Chart.8">
                  <p:embed followColorScheme="full"/>
                </p:oleObj>
              </mc:Choice>
              <mc:Fallback>
                <p:oleObj name="Gráfico" r:id="rId5" imgW="4296091" imgH="4115162" progId="MSGraph.Chart.8">
                  <p:embed followColorScheme="full"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371600"/>
                        <a:ext cx="2268538" cy="216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3" name="Object 46"/>
          <p:cNvGraphicFramePr>
            <a:graphicFrameLocks noChangeAspect="1"/>
          </p:cNvGraphicFramePr>
          <p:nvPr/>
        </p:nvGraphicFramePr>
        <p:xfrm>
          <a:off x="2209800" y="3886200"/>
          <a:ext cx="2268538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0" name="Gráfico" r:id="rId7" imgW="4296091" imgH="4115162" progId="MSGraph.Chart.8">
                  <p:embed followColorScheme="full"/>
                </p:oleObj>
              </mc:Choice>
              <mc:Fallback>
                <p:oleObj name="Gráfico" r:id="rId7" imgW="4296091" imgH="4115162" progId="MSGraph.Chart.8">
                  <p:embed followColorScheme="full"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886200"/>
                        <a:ext cx="2268538" cy="216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4" name="Object 47"/>
          <p:cNvGraphicFramePr>
            <a:graphicFrameLocks noChangeAspect="1"/>
          </p:cNvGraphicFramePr>
          <p:nvPr/>
        </p:nvGraphicFramePr>
        <p:xfrm>
          <a:off x="5638800" y="3886200"/>
          <a:ext cx="2268538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1" name="Gráfico" r:id="rId9" imgW="4296091" imgH="4115162" progId="MSGraph.Chart.8">
                  <p:embed followColorScheme="full"/>
                </p:oleObj>
              </mc:Choice>
              <mc:Fallback>
                <p:oleObj name="Gráfico" r:id="rId9" imgW="4296091" imgH="4115162" progId="MSGraph.Chart.8">
                  <p:embed followColorScheme="full"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886200"/>
                        <a:ext cx="2268538" cy="216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5" name="Text Box 48"/>
          <p:cNvSpPr txBox="1">
            <a:spLocks noChangeArrowheads="1"/>
          </p:cNvSpPr>
          <p:nvPr/>
        </p:nvSpPr>
        <p:spPr bwMode="auto">
          <a:xfrm>
            <a:off x="3276600" y="17526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A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27,8%</a:t>
            </a:r>
          </a:p>
        </p:txBody>
      </p:sp>
      <p:sp>
        <p:nvSpPr>
          <p:cNvPr id="28696" name="Text Box 49"/>
          <p:cNvSpPr txBox="1">
            <a:spLocks noChangeArrowheads="1"/>
          </p:cNvSpPr>
          <p:nvPr/>
        </p:nvSpPr>
        <p:spPr bwMode="auto">
          <a:xfrm>
            <a:off x="3276600" y="25908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B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27,8%</a:t>
            </a:r>
          </a:p>
        </p:txBody>
      </p:sp>
      <p:sp>
        <p:nvSpPr>
          <p:cNvPr id="28697" name="Text Box 50"/>
          <p:cNvSpPr txBox="1">
            <a:spLocks noChangeArrowheads="1"/>
          </p:cNvSpPr>
          <p:nvPr/>
        </p:nvSpPr>
        <p:spPr bwMode="auto">
          <a:xfrm>
            <a:off x="2362200" y="22860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C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27,7%</a:t>
            </a:r>
          </a:p>
        </p:txBody>
      </p:sp>
      <p:sp>
        <p:nvSpPr>
          <p:cNvPr id="28698" name="Text Box 51"/>
          <p:cNvSpPr txBox="1">
            <a:spLocks noChangeArrowheads="1"/>
          </p:cNvSpPr>
          <p:nvPr/>
        </p:nvSpPr>
        <p:spPr bwMode="auto">
          <a:xfrm>
            <a:off x="2036763" y="1524000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D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5,5%</a:t>
            </a:r>
          </a:p>
        </p:txBody>
      </p:sp>
      <p:sp>
        <p:nvSpPr>
          <p:cNvPr id="28699" name="Text Box 52"/>
          <p:cNvSpPr txBox="1">
            <a:spLocks noChangeArrowheads="1"/>
          </p:cNvSpPr>
          <p:nvPr/>
        </p:nvSpPr>
        <p:spPr bwMode="auto">
          <a:xfrm>
            <a:off x="2667000" y="15240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E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11,1%</a:t>
            </a:r>
          </a:p>
        </p:txBody>
      </p:sp>
      <p:sp>
        <p:nvSpPr>
          <p:cNvPr id="28700" name="Text Box 53"/>
          <p:cNvSpPr txBox="1">
            <a:spLocks noChangeArrowheads="1"/>
          </p:cNvSpPr>
          <p:nvPr/>
        </p:nvSpPr>
        <p:spPr bwMode="auto">
          <a:xfrm>
            <a:off x="6630988" y="1600200"/>
            <a:ext cx="7604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A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13,3%</a:t>
            </a:r>
          </a:p>
        </p:txBody>
      </p:sp>
      <p:sp>
        <p:nvSpPr>
          <p:cNvPr id="28701" name="Text Box 55"/>
          <p:cNvSpPr txBox="1">
            <a:spLocks noChangeArrowheads="1"/>
          </p:cNvSpPr>
          <p:nvPr/>
        </p:nvSpPr>
        <p:spPr bwMode="auto">
          <a:xfrm>
            <a:off x="7086600" y="19812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B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13,3%</a:t>
            </a:r>
          </a:p>
        </p:txBody>
      </p:sp>
      <p:sp>
        <p:nvSpPr>
          <p:cNvPr id="28702" name="Text Box 56"/>
          <p:cNvSpPr txBox="1">
            <a:spLocks noChangeArrowheads="1"/>
          </p:cNvSpPr>
          <p:nvPr/>
        </p:nvSpPr>
        <p:spPr bwMode="auto">
          <a:xfrm>
            <a:off x="6400800" y="25908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C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40,0%</a:t>
            </a:r>
          </a:p>
        </p:txBody>
      </p:sp>
      <p:sp>
        <p:nvSpPr>
          <p:cNvPr id="28703" name="Text Box 57"/>
          <p:cNvSpPr txBox="1">
            <a:spLocks noChangeArrowheads="1"/>
          </p:cNvSpPr>
          <p:nvPr/>
        </p:nvSpPr>
        <p:spPr bwMode="auto">
          <a:xfrm>
            <a:off x="2667000" y="48006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C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66,7%</a:t>
            </a:r>
          </a:p>
        </p:txBody>
      </p:sp>
      <p:sp>
        <p:nvSpPr>
          <p:cNvPr id="28704" name="Text Box 58"/>
          <p:cNvSpPr txBox="1">
            <a:spLocks noChangeArrowheads="1"/>
          </p:cNvSpPr>
          <p:nvPr/>
        </p:nvSpPr>
        <p:spPr bwMode="auto">
          <a:xfrm>
            <a:off x="6858000" y="44196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C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33,3%</a:t>
            </a:r>
          </a:p>
        </p:txBody>
      </p:sp>
      <p:sp>
        <p:nvSpPr>
          <p:cNvPr id="28705" name="Text Box 59"/>
          <p:cNvSpPr txBox="1">
            <a:spLocks noChangeArrowheads="1"/>
          </p:cNvSpPr>
          <p:nvPr/>
        </p:nvSpPr>
        <p:spPr bwMode="auto">
          <a:xfrm>
            <a:off x="5964238" y="1828800"/>
            <a:ext cx="7604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D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33,4%</a:t>
            </a:r>
          </a:p>
        </p:txBody>
      </p:sp>
      <p:sp>
        <p:nvSpPr>
          <p:cNvPr id="28706" name="Text Box 60"/>
          <p:cNvSpPr txBox="1">
            <a:spLocks noChangeArrowheads="1"/>
          </p:cNvSpPr>
          <p:nvPr/>
        </p:nvSpPr>
        <p:spPr bwMode="auto">
          <a:xfrm>
            <a:off x="6019800" y="47244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D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66,7%</a:t>
            </a:r>
          </a:p>
        </p:txBody>
      </p:sp>
      <p:sp>
        <p:nvSpPr>
          <p:cNvPr id="28707" name="Text Box 61"/>
          <p:cNvSpPr txBox="1">
            <a:spLocks noChangeArrowheads="1"/>
          </p:cNvSpPr>
          <p:nvPr/>
        </p:nvSpPr>
        <p:spPr bwMode="auto">
          <a:xfrm>
            <a:off x="3429000" y="44196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B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33,3%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762000" y="0"/>
            <a:ext cx="8743950" cy="11874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sq-AL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III. Qualificação das Instalações</a:t>
            </a:r>
          </a:p>
          <a:p>
            <a:pPr algn="ctr" eaLnBrk="1" hangingPunct="1">
              <a:defRPr/>
            </a:pPr>
            <a:r>
              <a:rPr lang="pt-BR" altLang="sq-AL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Relação da Condição de Oferta X Conceito ENC</a:t>
            </a:r>
            <a:br>
              <a:rPr lang="pt-BR" altLang="sq-AL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</a:br>
            <a:r>
              <a:rPr lang="pt-BR" altLang="sq-AL" b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REGIÃO SUDESTE</a:t>
            </a:r>
            <a:endParaRPr lang="pt-BR" altLang="sq-AL" b="1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819400" y="1187450"/>
            <a:ext cx="763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sq-AL" sz="2000"/>
              <a:t>CMB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6400800" y="1111250"/>
            <a:ext cx="552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sq-AL" sz="2000"/>
              <a:t>CB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971800" y="3549650"/>
            <a:ext cx="552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sq-AL" sz="2000"/>
              <a:t>CR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6553200" y="3549650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sq-AL" sz="2000"/>
              <a:t>CI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6421438" y="4540250"/>
            <a:ext cx="8731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2"/>
                </a:solidFill>
              </a:rPr>
              <a:t>C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2"/>
                </a:solidFill>
              </a:rPr>
              <a:t>100,0%</a:t>
            </a: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381000" y="5759450"/>
            <a:ext cx="1981200" cy="1128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sq-AL" sz="2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Conceitos</a:t>
            </a:r>
            <a:r>
              <a:rPr lang="en-US" altLang="sq-AL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:</a:t>
            </a:r>
            <a:endParaRPr lang="en-US" altLang="sq-AL" sz="1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sq-AL" sz="1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 </a:t>
            </a:r>
            <a:endParaRPr lang="en-US" altLang="sq-AL" sz="1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sq-AL" sz="36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914400" y="6216650"/>
            <a:ext cx="808038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sq-AL" sz="1400">
                <a:latin typeface="Tahoma" panose="020B0604030504040204" pitchFamily="34" charset="0"/>
              </a:rPr>
              <a:t>A</a:t>
            </a:r>
            <a:endParaRPr lang="en-US" altLang="sq-AL" sz="120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sq-AL" sz="2400">
              <a:latin typeface="Arial Narrow" panose="020B0606020202030204" pitchFamily="34" charset="0"/>
            </a:endParaRPr>
          </a:p>
        </p:txBody>
      </p:sp>
      <p:grpSp>
        <p:nvGrpSpPr>
          <p:cNvPr id="29706" name="Group 10"/>
          <p:cNvGrpSpPr>
            <a:grpSpLocks/>
          </p:cNvGrpSpPr>
          <p:nvPr/>
        </p:nvGrpSpPr>
        <p:grpSpPr bwMode="auto">
          <a:xfrm>
            <a:off x="1665288" y="6216650"/>
            <a:ext cx="892175" cy="242888"/>
            <a:chOff x="400" y="499"/>
            <a:chExt cx="441" cy="422"/>
          </a:xfrm>
        </p:grpSpPr>
        <p:sp>
          <p:nvSpPr>
            <p:cNvPr id="29739" name="Rectangle 11"/>
            <p:cNvSpPr>
              <a:spLocks noChangeArrowheads="1"/>
            </p:cNvSpPr>
            <p:nvPr/>
          </p:nvSpPr>
          <p:spPr bwMode="auto">
            <a:xfrm>
              <a:off x="400" y="499"/>
              <a:ext cx="441" cy="422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sq-AL" altLang="sq-AL" sz="2400" b="0">
                <a:latin typeface="Arial Narrow" panose="020B0606020202030204" pitchFamily="34" charset="0"/>
              </a:endParaRPr>
            </a:p>
          </p:txBody>
        </p:sp>
        <p:sp>
          <p:nvSpPr>
            <p:cNvPr id="29740" name="Rectangle 12"/>
            <p:cNvSpPr>
              <a:spLocks noChangeArrowheads="1"/>
            </p:cNvSpPr>
            <p:nvPr/>
          </p:nvSpPr>
          <p:spPr bwMode="auto">
            <a:xfrm>
              <a:off x="428" y="499"/>
              <a:ext cx="385" cy="422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sq-AL" sz="1200">
                  <a:latin typeface="Arial Narrow" panose="020B0606020202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spcBef>
                  <a:spcPct val="0"/>
                </a:spcBef>
              </a:pPr>
              <a:endParaRPr lang="en-US" altLang="sq-AL" sz="2400">
                <a:latin typeface="Arial Narrow" panose="020B0606020202030204" pitchFamily="34" charset="0"/>
              </a:endParaRPr>
            </a:p>
          </p:txBody>
        </p:sp>
      </p:grpSp>
      <p:sp>
        <p:nvSpPr>
          <p:cNvPr id="29707" name="Rectangle 13"/>
          <p:cNvSpPr>
            <a:spLocks noChangeArrowheads="1"/>
          </p:cNvSpPr>
          <p:nvPr/>
        </p:nvSpPr>
        <p:spPr bwMode="auto">
          <a:xfrm>
            <a:off x="2613025" y="6216650"/>
            <a:ext cx="808038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sq-AL" sz="1400">
                <a:latin typeface="Tahoma" panose="020B0604030504040204" pitchFamily="34" charset="0"/>
              </a:rPr>
              <a:t>B</a:t>
            </a:r>
            <a:endParaRPr lang="en-US" altLang="sq-AL" sz="120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sq-AL" sz="2400">
              <a:latin typeface="Arial Narrow" panose="020B0606020202030204" pitchFamily="34" charset="0"/>
            </a:endParaRPr>
          </a:p>
        </p:txBody>
      </p:sp>
      <p:grpSp>
        <p:nvGrpSpPr>
          <p:cNvPr id="29708" name="Group 14"/>
          <p:cNvGrpSpPr>
            <a:grpSpLocks/>
          </p:cNvGrpSpPr>
          <p:nvPr/>
        </p:nvGrpSpPr>
        <p:grpSpPr bwMode="auto">
          <a:xfrm>
            <a:off x="3365500" y="6216650"/>
            <a:ext cx="890588" cy="242888"/>
            <a:chOff x="1241" y="499"/>
            <a:chExt cx="441" cy="422"/>
          </a:xfrm>
        </p:grpSpPr>
        <p:sp>
          <p:nvSpPr>
            <p:cNvPr id="29737" name="Rectangle 15"/>
            <p:cNvSpPr>
              <a:spLocks noChangeArrowheads="1"/>
            </p:cNvSpPr>
            <p:nvPr/>
          </p:nvSpPr>
          <p:spPr bwMode="auto">
            <a:xfrm>
              <a:off x="1241" y="499"/>
              <a:ext cx="441" cy="4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sq-AL" altLang="sq-AL" sz="2400" b="0">
                <a:latin typeface="Arial Narrow" panose="020B0606020202030204" pitchFamily="34" charset="0"/>
              </a:endParaRPr>
            </a:p>
          </p:txBody>
        </p:sp>
        <p:sp>
          <p:nvSpPr>
            <p:cNvPr id="29738" name="Rectangle 16"/>
            <p:cNvSpPr>
              <a:spLocks noChangeArrowheads="1"/>
            </p:cNvSpPr>
            <p:nvPr/>
          </p:nvSpPr>
          <p:spPr bwMode="auto">
            <a:xfrm>
              <a:off x="1269" y="499"/>
              <a:ext cx="385" cy="4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sq-AL" sz="1200">
                  <a:latin typeface="Arial Narrow" panose="020B0606020202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spcBef>
                  <a:spcPct val="0"/>
                </a:spcBef>
              </a:pPr>
              <a:endParaRPr lang="en-US" altLang="sq-AL" sz="2400">
                <a:latin typeface="Arial Narrow" panose="020B0606020202030204" pitchFamily="34" charset="0"/>
              </a:endParaRPr>
            </a:p>
          </p:txBody>
        </p:sp>
      </p:grpSp>
      <p:sp>
        <p:nvSpPr>
          <p:cNvPr id="29709" name="Rectangle 17"/>
          <p:cNvSpPr>
            <a:spLocks noChangeArrowheads="1"/>
          </p:cNvSpPr>
          <p:nvPr/>
        </p:nvSpPr>
        <p:spPr bwMode="auto">
          <a:xfrm>
            <a:off x="4311650" y="6216650"/>
            <a:ext cx="808038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sq-AL" sz="1400">
                <a:latin typeface="Tahoma" panose="020B0604030504040204" pitchFamily="34" charset="0"/>
              </a:rPr>
              <a:t>C</a:t>
            </a:r>
            <a:endParaRPr lang="en-US" altLang="sq-AL" sz="120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sq-AL" sz="2400">
              <a:latin typeface="Arial Narrow" panose="020B0606020202030204" pitchFamily="34" charset="0"/>
            </a:endParaRPr>
          </a:p>
        </p:txBody>
      </p:sp>
      <p:grpSp>
        <p:nvGrpSpPr>
          <p:cNvPr id="29710" name="Group 18"/>
          <p:cNvGrpSpPr>
            <a:grpSpLocks/>
          </p:cNvGrpSpPr>
          <p:nvPr/>
        </p:nvGrpSpPr>
        <p:grpSpPr bwMode="auto">
          <a:xfrm>
            <a:off x="5064125" y="6216650"/>
            <a:ext cx="892175" cy="242888"/>
            <a:chOff x="2082" y="499"/>
            <a:chExt cx="442" cy="422"/>
          </a:xfrm>
        </p:grpSpPr>
        <p:sp>
          <p:nvSpPr>
            <p:cNvPr id="29735" name="Rectangle 19"/>
            <p:cNvSpPr>
              <a:spLocks noChangeArrowheads="1"/>
            </p:cNvSpPr>
            <p:nvPr/>
          </p:nvSpPr>
          <p:spPr bwMode="auto">
            <a:xfrm>
              <a:off x="2082" y="499"/>
              <a:ext cx="442" cy="42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sq-AL" altLang="sq-AL" sz="2400" b="0">
                <a:latin typeface="Arial Narrow" panose="020B0606020202030204" pitchFamily="34" charset="0"/>
              </a:endParaRPr>
            </a:p>
          </p:txBody>
        </p:sp>
        <p:sp>
          <p:nvSpPr>
            <p:cNvPr id="29736" name="Rectangle 20"/>
            <p:cNvSpPr>
              <a:spLocks noChangeArrowheads="1"/>
            </p:cNvSpPr>
            <p:nvPr/>
          </p:nvSpPr>
          <p:spPr bwMode="auto">
            <a:xfrm>
              <a:off x="2110" y="499"/>
              <a:ext cx="386" cy="42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sq-AL" sz="1200">
                  <a:latin typeface="Arial Narrow" panose="020B0606020202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spcBef>
                  <a:spcPct val="0"/>
                </a:spcBef>
              </a:pPr>
              <a:endParaRPr lang="en-US" altLang="sq-AL" sz="2400">
                <a:latin typeface="Arial Narrow" panose="020B0606020202030204" pitchFamily="34" charset="0"/>
              </a:endParaRPr>
            </a:p>
          </p:txBody>
        </p:sp>
      </p:grpSp>
      <p:sp>
        <p:nvSpPr>
          <p:cNvPr id="29711" name="Rectangle 21"/>
          <p:cNvSpPr>
            <a:spLocks noChangeArrowheads="1"/>
          </p:cNvSpPr>
          <p:nvPr/>
        </p:nvSpPr>
        <p:spPr bwMode="auto">
          <a:xfrm>
            <a:off x="6013450" y="6216650"/>
            <a:ext cx="806450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sq-AL" sz="1400">
                <a:latin typeface="Tahoma" panose="020B0604030504040204" pitchFamily="34" charset="0"/>
              </a:rPr>
              <a:t>D</a:t>
            </a:r>
            <a:endParaRPr lang="en-US" altLang="sq-AL" sz="120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sq-AL" sz="2400">
              <a:latin typeface="Arial Narrow" panose="020B0606020202030204" pitchFamily="34" charset="0"/>
            </a:endParaRPr>
          </a:p>
        </p:txBody>
      </p:sp>
      <p:grpSp>
        <p:nvGrpSpPr>
          <p:cNvPr id="29712" name="Group 22"/>
          <p:cNvGrpSpPr>
            <a:grpSpLocks/>
          </p:cNvGrpSpPr>
          <p:nvPr/>
        </p:nvGrpSpPr>
        <p:grpSpPr bwMode="auto">
          <a:xfrm>
            <a:off x="6762750" y="6216650"/>
            <a:ext cx="892175" cy="242888"/>
            <a:chOff x="2923" y="499"/>
            <a:chExt cx="442" cy="422"/>
          </a:xfrm>
        </p:grpSpPr>
        <p:sp>
          <p:nvSpPr>
            <p:cNvPr id="29733" name="Rectangle 23"/>
            <p:cNvSpPr>
              <a:spLocks noChangeArrowheads="1"/>
            </p:cNvSpPr>
            <p:nvPr/>
          </p:nvSpPr>
          <p:spPr bwMode="auto">
            <a:xfrm>
              <a:off x="2923" y="499"/>
              <a:ext cx="442" cy="42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sq-AL" altLang="sq-AL" sz="2400" b="0">
                <a:latin typeface="Arial Narrow" panose="020B0606020202030204" pitchFamily="34" charset="0"/>
              </a:endParaRPr>
            </a:p>
          </p:txBody>
        </p:sp>
        <p:sp>
          <p:nvSpPr>
            <p:cNvPr id="29734" name="Rectangle 24"/>
            <p:cNvSpPr>
              <a:spLocks noChangeArrowheads="1"/>
            </p:cNvSpPr>
            <p:nvPr/>
          </p:nvSpPr>
          <p:spPr bwMode="auto">
            <a:xfrm>
              <a:off x="2951" y="499"/>
              <a:ext cx="386" cy="42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sq-AL" sz="1200">
                  <a:latin typeface="Arial Narrow" panose="020B0606020202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spcBef>
                  <a:spcPct val="0"/>
                </a:spcBef>
              </a:pPr>
              <a:endParaRPr lang="en-US" altLang="sq-AL" sz="2400">
                <a:latin typeface="Arial Narrow" panose="020B0606020202030204" pitchFamily="34" charset="0"/>
              </a:endParaRPr>
            </a:p>
          </p:txBody>
        </p:sp>
      </p:grpSp>
      <p:sp>
        <p:nvSpPr>
          <p:cNvPr id="29713" name="Rectangle 25"/>
          <p:cNvSpPr>
            <a:spLocks noChangeArrowheads="1"/>
          </p:cNvSpPr>
          <p:nvPr/>
        </p:nvSpPr>
        <p:spPr bwMode="auto">
          <a:xfrm>
            <a:off x="7712075" y="6216650"/>
            <a:ext cx="779463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sq-AL" sz="1400">
                <a:latin typeface="Tahoma" panose="020B0604030504040204" pitchFamily="34" charset="0"/>
              </a:rPr>
              <a:t>E</a:t>
            </a:r>
            <a:endParaRPr lang="en-US" altLang="sq-AL" sz="120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sq-AL" sz="2400">
              <a:latin typeface="Arial Narrow" panose="020B0606020202030204" pitchFamily="34" charset="0"/>
            </a:endParaRPr>
          </a:p>
        </p:txBody>
      </p:sp>
      <p:grpSp>
        <p:nvGrpSpPr>
          <p:cNvPr id="29714" name="Group 26"/>
          <p:cNvGrpSpPr>
            <a:grpSpLocks/>
          </p:cNvGrpSpPr>
          <p:nvPr/>
        </p:nvGrpSpPr>
        <p:grpSpPr bwMode="auto">
          <a:xfrm>
            <a:off x="8435975" y="6216650"/>
            <a:ext cx="892175" cy="242888"/>
            <a:chOff x="3751" y="499"/>
            <a:chExt cx="442" cy="422"/>
          </a:xfrm>
        </p:grpSpPr>
        <p:sp>
          <p:nvSpPr>
            <p:cNvPr id="29731" name="Rectangle 27"/>
            <p:cNvSpPr>
              <a:spLocks noChangeArrowheads="1"/>
            </p:cNvSpPr>
            <p:nvPr/>
          </p:nvSpPr>
          <p:spPr bwMode="auto">
            <a:xfrm>
              <a:off x="3751" y="499"/>
              <a:ext cx="442" cy="42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sq-AL" altLang="sq-AL" sz="2400" b="0">
                <a:latin typeface="Arial Narrow" panose="020B0606020202030204" pitchFamily="34" charset="0"/>
              </a:endParaRPr>
            </a:p>
          </p:txBody>
        </p:sp>
        <p:sp>
          <p:nvSpPr>
            <p:cNvPr id="29732" name="Rectangle 28"/>
            <p:cNvSpPr>
              <a:spLocks noChangeArrowheads="1"/>
            </p:cNvSpPr>
            <p:nvPr/>
          </p:nvSpPr>
          <p:spPr bwMode="auto">
            <a:xfrm>
              <a:off x="3779" y="499"/>
              <a:ext cx="386" cy="422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sq-AL" sz="1200">
                  <a:latin typeface="Arial Narrow" panose="020B0606020202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spcBef>
                  <a:spcPct val="0"/>
                </a:spcBef>
              </a:pPr>
              <a:endParaRPr lang="en-US" altLang="sq-AL" sz="2400">
                <a:latin typeface="Arial Narrow" panose="020B0606020202030204" pitchFamily="34" charset="0"/>
              </a:endParaRPr>
            </a:p>
          </p:txBody>
        </p:sp>
      </p:grpSp>
      <p:graphicFrame>
        <p:nvGraphicFramePr>
          <p:cNvPr id="29715" name="Object 29"/>
          <p:cNvGraphicFramePr>
            <a:graphicFrameLocks noChangeAspect="1"/>
          </p:cNvGraphicFramePr>
          <p:nvPr/>
        </p:nvGraphicFramePr>
        <p:xfrm>
          <a:off x="2133600" y="1371600"/>
          <a:ext cx="2268538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1" name="Gráfico" r:id="rId3" imgW="4296091" imgH="4115162" progId="MSGraph.Chart.8">
                  <p:embed followColorScheme="full"/>
                </p:oleObj>
              </mc:Choice>
              <mc:Fallback>
                <p:oleObj name="Gráfico" r:id="rId3" imgW="4296091" imgH="4115162" progId="MSGraph.Chart.8">
                  <p:embed followColorScheme="full"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371600"/>
                        <a:ext cx="2268538" cy="216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6" name="Object 30"/>
          <p:cNvGraphicFramePr>
            <a:graphicFrameLocks noChangeAspect="1"/>
          </p:cNvGraphicFramePr>
          <p:nvPr/>
        </p:nvGraphicFramePr>
        <p:xfrm>
          <a:off x="5638800" y="1371600"/>
          <a:ext cx="2268538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2" name="Gráfico" r:id="rId5" imgW="4296091" imgH="4115162" progId="MSGraph.Chart.8">
                  <p:embed followColorScheme="full"/>
                </p:oleObj>
              </mc:Choice>
              <mc:Fallback>
                <p:oleObj name="Gráfico" r:id="rId5" imgW="4296091" imgH="4115162" progId="MSGraph.Chart.8">
                  <p:embed followColorScheme="full"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371600"/>
                        <a:ext cx="2268538" cy="216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7" name="Object 31"/>
          <p:cNvGraphicFramePr>
            <a:graphicFrameLocks noChangeAspect="1"/>
          </p:cNvGraphicFramePr>
          <p:nvPr/>
        </p:nvGraphicFramePr>
        <p:xfrm>
          <a:off x="2133600" y="3886200"/>
          <a:ext cx="2268538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3" name="Gráfico" r:id="rId7" imgW="4296091" imgH="4115162" progId="MSGraph.Chart.8">
                  <p:embed followColorScheme="full"/>
                </p:oleObj>
              </mc:Choice>
              <mc:Fallback>
                <p:oleObj name="Gráfico" r:id="rId7" imgW="4296091" imgH="4115162" progId="MSGraph.Chart.8">
                  <p:embed followColorScheme="full"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886200"/>
                        <a:ext cx="2268538" cy="216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8" name="Object 32"/>
          <p:cNvGraphicFramePr>
            <a:graphicFrameLocks noChangeAspect="1"/>
          </p:cNvGraphicFramePr>
          <p:nvPr/>
        </p:nvGraphicFramePr>
        <p:xfrm>
          <a:off x="5791200" y="3733800"/>
          <a:ext cx="2268538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4" name="Gráfico" r:id="rId9" imgW="4296091" imgH="4115162" progId="MSGraph.Chart.8">
                  <p:embed followColorScheme="full"/>
                </p:oleObj>
              </mc:Choice>
              <mc:Fallback>
                <p:oleObj name="Gráfico" r:id="rId9" imgW="4296091" imgH="4115162" progId="MSGraph.Chart.8">
                  <p:embed followColorScheme="full"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733800"/>
                        <a:ext cx="2268538" cy="216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9" name="Text Box 33"/>
          <p:cNvSpPr txBox="1">
            <a:spLocks noChangeArrowheads="1"/>
          </p:cNvSpPr>
          <p:nvPr/>
        </p:nvSpPr>
        <p:spPr bwMode="auto">
          <a:xfrm>
            <a:off x="3276600" y="17526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A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33,3%</a:t>
            </a:r>
          </a:p>
        </p:txBody>
      </p:sp>
      <p:sp>
        <p:nvSpPr>
          <p:cNvPr id="29720" name="Text Box 34"/>
          <p:cNvSpPr txBox="1">
            <a:spLocks noChangeArrowheads="1"/>
          </p:cNvSpPr>
          <p:nvPr/>
        </p:nvSpPr>
        <p:spPr bwMode="auto">
          <a:xfrm>
            <a:off x="3049588" y="2667000"/>
            <a:ext cx="7604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B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28,6%</a:t>
            </a:r>
          </a:p>
        </p:txBody>
      </p:sp>
      <p:sp>
        <p:nvSpPr>
          <p:cNvPr id="29721" name="Text Box 35"/>
          <p:cNvSpPr txBox="1">
            <a:spLocks noChangeArrowheads="1"/>
          </p:cNvSpPr>
          <p:nvPr/>
        </p:nvSpPr>
        <p:spPr bwMode="auto">
          <a:xfrm>
            <a:off x="2362200" y="23622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C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14,3%</a:t>
            </a:r>
          </a:p>
        </p:txBody>
      </p:sp>
      <p:sp>
        <p:nvSpPr>
          <p:cNvPr id="29722" name="Text Box 36"/>
          <p:cNvSpPr txBox="1">
            <a:spLocks noChangeArrowheads="1"/>
          </p:cNvSpPr>
          <p:nvPr/>
        </p:nvSpPr>
        <p:spPr bwMode="auto">
          <a:xfrm>
            <a:off x="2382838" y="1828800"/>
            <a:ext cx="7604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D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19,0%</a:t>
            </a:r>
          </a:p>
        </p:txBody>
      </p:sp>
      <p:sp>
        <p:nvSpPr>
          <p:cNvPr id="29723" name="Text Box 37"/>
          <p:cNvSpPr txBox="1">
            <a:spLocks noChangeArrowheads="1"/>
          </p:cNvSpPr>
          <p:nvPr/>
        </p:nvSpPr>
        <p:spPr bwMode="auto">
          <a:xfrm>
            <a:off x="2876550" y="1524000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E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4,8%</a:t>
            </a:r>
          </a:p>
        </p:txBody>
      </p:sp>
      <p:sp>
        <p:nvSpPr>
          <p:cNvPr id="29724" name="Text Box 38"/>
          <p:cNvSpPr txBox="1">
            <a:spLocks noChangeArrowheads="1"/>
          </p:cNvSpPr>
          <p:nvPr/>
        </p:nvSpPr>
        <p:spPr bwMode="auto">
          <a:xfrm>
            <a:off x="5943600" y="21336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C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55,6%</a:t>
            </a:r>
          </a:p>
        </p:txBody>
      </p:sp>
      <p:sp>
        <p:nvSpPr>
          <p:cNvPr id="29725" name="Text Box 39"/>
          <p:cNvSpPr txBox="1">
            <a:spLocks noChangeArrowheads="1"/>
          </p:cNvSpPr>
          <p:nvPr/>
        </p:nvSpPr>
        <p:spPr bwMode="auto">
          <a:xfrm>
            <a:off x="6858000" y="20574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B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44,4%</a:t>
            </a:r>
          </a:p>
        </p:txBody>
      </p:sp>
      <p:sp>
        <p:nvSpPr>
          <p:cNvPr id="29726" name="Text Box 40"/>
          <p:cNvSpPr txBox="1">
            <a:spLocks noChangeArrowheads="1"/>
          </p:cNvSpPr>
          <p:nvPr/>
        </p:nvSpPr>
        <p:spPr bwMode="auto">
          <a:xfrm>
            <a:off x="7010400" y="45720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C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55,6%</a:t>
            </a:r>
          </a:p>
        </p:txBody>
      </p:sp>
      <p:sp>
        <p:nvSpPr>
          <p:cNvPr id="29727" name="Text Box 41"/>
          <p:cNvSpPr txBox="1">
            <a:spLocks noChangeArrowheads="1"/>
          </p:cNvSpPr>
          <p:nvPr/>
        </p:nvSpPr>
        <p:spPr bwMode="auto">
          <a:xfrm>
            <a:off x="3276600" y="4724400"/>
            <a:ext cx="760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C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66,7%</a:t>
            </a:r>
          </a:p>
        </p:txBody>
      </p:sp>
      <p:sp>
        <p:nvSpPr>
          <p:cNvPr id="29728" name="Text Box 42"/>
          <p:cNvSpPr txBox="1">
            <a:spLocks noChangeArrowheads="1"/>
          </p:cNvSpPr>
          <p:nvPr/>
        </p:nvSpPr>
        <p:spPr bwMode="auto">
          <a:xfrm>
            <a:off x="2439988" y="4419600"/>
            <a:ext cx="7604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D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33,3%</a:t>
            </a:r>
          </a:p>
        </p:txBody>
      </p:sp>
      <p:sp>
        <p:nvSpPr>
          <p:cNvPr id="29729" name="Text Box 43"/>
          <p:cNvSpPr txBox="1">
            <a:spLocks noChangeArrowheads="1"/>
          </p:cNvSpPr>
          <p:nvPr/>
        </p:nvSpPr>
        <p:spPr bwMode="auto">
          <a:xfrm>
            <a:off x="6021388" y="4495800"/>
            <a:ext cx="7604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D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/>
              <a:t>33,3%</a:t>
            </a:r>
          </a:p>
        </p:txBody>
      </p:sp>
      <p:sp>
        <p:nvSpPr>
          <p:cNvPr id="29730" name="Text Box 44"/>
          <p:cNvSpPr txBox="1">
            <a:spLocks noChangeArrowheads="1"/>
          </p:cNvSpPr>
          <p:nvPr/>
        </p:nvSpPr>
        <p:spPr bwMode="auto">
          <a:xfrm>
            <a:off x="6269038" y="3962400"/>
            <a:ext cx="7604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E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sq-AL" sz="1600">
                <a:solidFill>
                  <a:schemeClr val="bg1"/>
                </a:solidFill>
              </a:rPr>
              <a:t>11,1%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235075"/>
            <a:ext cx="8743950" cy="946150"/>
          </a:xfrm>
        </p:spPr>
        <p:txBody>
          <a:bodyPr/>
          <a:lstStyle/>
          <a:p>
            <a:pPr algn="l" eaLnBrk="1" hangingPunct="1">
              <a:defRPr/>
            </a:pPr>
            <a:r>
              <a:rPr lang="pt-BR" altLang="sq-AL" sz="2800"/>
              <a:t>A – Cursos Pioneiros de Medicina Veterinária no </a:t>
            </a:r>
            <a:br>
              <a:rPr lang="pt-BR" altLang="sq-AL" sz="2800"/>
            </a:br>
            <a:r>
              <a:rPr lang="pt-BR" altLang="sq-AL" sz="2800"/>
              <a:t>       Brasil</a:t>
            </a:r>
          </a:p>
        </p:txBody>
      </p:sp>
      <p:graphicFrame>
        <p:nvGraphicFramePr>
          <p:cNvPr id="65580" name="Group 44"/>
          <p:cNvGraphicFramePr>
            <a:graphicFrameLocks noGrp="1"/>
          </p:cNvGraphicFramePr>
          <p:nvPr>
            <p:ph type="tbl" idx="1"/>
          </p:nvPr>
        </p:nvGraphicFramePr>
        <p:xfrm>
          <a:off x="1066800" y="2514600"/>
          <a:ext cx="8143875" cy="2743200"/>
        </p:xfrm>
        <a:graphic>
          <a:graphicData uri="http://schemas.openxmlformats.org/drawingml/2006/table">
            <a:tbl>
              <a:tblPr/>
              <a:tblGrid>
                <a:gridCol w="2714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2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7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1910-1914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Esc. Nac. de Vet.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1914 a 1925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Esc. Vet. de Olinda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1919/1928-1934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Esc. Med. Vet./Fac. USP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Esc. Agr. e Vet.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Esc. Sup. Agr. e Vet.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Esc. Sup. Vet.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838200" y="1447800"/>
            <a:ext cx="8743950" cy="519113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sq-AL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 – Evolução do Ensino de Veterinária</a:t>
            </a:r>
          </a:p>
        </p:txBody>
      </p:sp>
      <p:graphicFrame>
        <p:nvGraphicFramePr>
          <p:cNvPr id="66608" name="Group 48"/>
          <p:cNvGraphicFramePr>
            <a:graphicFrameLocks noGrp="1"/>
          </p:cNvGraphicFramePr>
          <p:nvPr/>
        </p:nvGraphicFramePr>
        <p:xfrm>
          <a:off x="1066800" y="2362200"/>
          <a:ext cx="8458200" cy="2908300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937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1934-1943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1933</a:t>
                      </a: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 - Escola Superior de Agricultura e Medicina Veterinária do Ministério da Agricultura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1938</a:t>
                      </a: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 - Escola Nacional de Veterinária da Universidade do Brasil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1984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Currículo mínimo/CECA-SESu/MEC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1996/2002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sq-AL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Diretrizes Curriculares/CEEMV-SESu-MEC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pt-BR" altLang="sq-AL" sz="2000" smtClean="0">
                <a:solidFill>
                  <a:srgbClr val="CC3300"/>
                </a:solidFill>
              </a:rPr>
              <a:t>1. Decreto 23.133 de 09 de setembro de 1933</a:t>
            </a:r>
          </a:p>
          <a:p>
            <a:pPr algn="just" eaLnBrk="1" hangingPunct="1">
              <a:defRPr/>
            </a:pPr>
            <a:r>
              <a:rPr lang="pt-BR" altLang="sq-AL" sz="2000" smtClean="0"/>
              <a:t>    - regulamenta o exercício da profissão veterinária</a:t>
            </a:r>
          </a:p>
          <a:p>
            <a:pPr algn="just" eaLnBrk="1" hangingPunct="1">
              <a:defRPr/>
            </a:pPr>
            <a:r>
              <a:rPr lang="pt-BR" altLang="sq-AL" sz="2000" smtClean="0"/>
              <a:t>    - cria o padrão do ensino da Medicina Veterinária</a:t>
            </a:r>
          </a:p>
          <a:p>
            <a:pPr algn="just" eaLnBrk="1" hangingPunct="1">
              <a:defRPr/>
            </a:pPr>
            <a:r>
              <a:rPr lang="pt-BR" altLang="sq-AL" sz="2000" smtClean="0">
                <a:solidFill>
                  <a:srgbClr val="CC3300"/>
                </a:solidFill>
              </a:rPr>
              <a:t>2. Decreto-Lei 963/1938</a:t>
            </a:r>
            <a:r>
              <a:rPr lang="pt-BR" altLang="sq-AL" sz="2000" smtClean="0"/>
              <a:t> - estabelece requisitos mínimos do Ensino Superior e determina Currículo Pleno do Ensino Superior.</a:t>
            </a:r>
          </a:p>
          <a:p>
            <a:pPr algn="just" eaLnBrk="1" hangingPunct="1">
              <a:defRPr/>
            </a:pPr>
            <a:r>
              <a:rPr lang="pt-BR" altLang="sq-AL" sz="2000" smtClean="0">
                <a:solidFill>
                  <a:srgbClr val="CC3300"/>
                </a:solidFill>
              </a:rPr>
              <a:t>3. Lei 5517/69 e seu Decreto regulamentador 64704/69</a:t>
            </a:r>
            <a:r>
              <a:rPr lang="pt-BR" altLang="sq-AL" sz="2000" smtClean="0"/>
              <a:t> - cria o sistema CF e CRMV e regulamenta o exercício da profissão.</a:t>
            </a:r>
          </a:p>
          <a:p>
            <a:pPr algn="just" eaLnBrk="1" hangingPunct="1">
              <a:defRPr/>
            </a:pPr>
            <a:r>
              <a:rPr lang="pt-BR" altLang="sq-AL" sz="2000" smtClean="0">
                <a:solidFill>
                  <a:srgbClr val="CC3300"/>
                </a:solidFill>
              </a:rPr>
              <a:t>4. 1990-1996 - Criação da CNEMV do CFMV</a:t>
            </a:r>
            <a:endParaRPr lang="pt-BR" altLang="sq-AL" sz="2000" smtClean="0"/>
          </a:p>
          <a:p>
            <a:pPr algn="just" eaLnBrk="1" hangingPunct="1">
              <a:defRPr/>
            </a:pPr>
            <a:r>
              <a:rPr lang="pt-BR" altLang="sq-AL" sz="2000" smtClean="0"/>
              <a:t>                          Simpósios de Ensino da Med. Vet. (21/3/95)</a:t>
            </a:r>
          </a:p>
          <a:p>
            <a:pPr algn="just" eaLnBrk="1" hangingPunct="1">
              <a:defRPr/>
            </a:pPr>
            <a:r>
              <a:rPr lang="pt-BR" altLang="sq-AL" sz="2000" smtClean="0"/>
              <a:t>      </a:t>
            </a:r>
            <a:r>
              <a:rPr lang="pt-BR" altLang="sq-AL" sz="2000" smtClean="0">
                <a:solidFill>
                  <a:srgbClr val="CC3300"/>
                </a:solidFill>
              </a:rPr>
              <a:t>1996</a:t>
            </a:r>
            <a:r>
              <a:rPr lang="pt-BR" altLang="sq-AL" sz="2000" smtClean="0"/>
              <a:t> - Publicação: O Ensino de Graduação em Medicina Veterinária</a:t>
            </a:r>
          </a:p>
          <a:p>
            <a:pPr algn="just" eaLnBrk="1" hangingPunct="1">
              <a:defRPr/>
            </a:pPr>
            <a:r>
              <a:rPr lang="pt-BR" altLang="sq-AL" sz="2000" smtClean="0"/>
              <a:t>                  no Brasil - CNEMVdoCFMV</a:t>
            </a: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762000" y="685800"/>
            <a:ext cx="9067800" cy="9461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sq-AL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 – Momentos exponenciais da Medicina Veterinária</a:t>
            </a:r>
          </a:p>
          <a:p>
            <a:pPr eaLnBrk="1" hangingPunct="1">
              <a:defRPr/>
            </a:pPr>
            <a:r>
              <a:rPr lang="pt-BR" altLang="sq-AL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     Brasileira e de seu Ensino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609600" y="1981200"/>
            <a:ext cx="9220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pt-BR" altLang="sq-AL" sz="220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1933 - (Decreto 21133, de 9/9/33)</a:t>
            </a:r>
          </a:p>
          <a:p>
            <a:pPr algn="just" eaLnBrk="1" hangingPunct="1">
              <a:defRPr/>
            </a:pPr>
            <a:r>
              <a:rPr lang="pt-BR" altLang="sq-AL" sz="2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Registro obrigatório          Diretoria de Indústria Animal e a seguir no Departamento Nacional de Saúde Pública</a:t>
            </a:r>
          </a:p>
          <a:p>
            <a:pPr algn="just" eaLnBrk="1" hangingPunct="1">
              <a:defRPr/>
            </a:pPr>
            <a:r>
              <a:rPr lang="pt-BR" altLang="sq-AL" sz="220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1967 ( Decreto 60730, de 19/5/67)</a:t>
            </a:r>
          </a:p>
          <a:p>
            <a:pPr algn="just" eaLnBrk="1" hangingPunct="1">
              <a:defRPr/>
            </a:pPr>
            <a:r>
              <a:rPr lang="pt-BR" altLang="sq-AL" sz="2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- transfere para o MEC os órgãos de ensino do Ministério da</a:t>
            </a:r>
          </a:p>
          <a:p>
            <a:pPr algn="just" eaLnBrk="1" hangingPunct="1">
              <a:defRPr/>
            </a:pPr>
            <a:r>
              <a:rPr lang="pt-BR" altLang="sq-AL" sz="2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Agricultura</a:t>
            </a:r>
          </a:p>
          <a:p>
            <a:pPr algn="just" eaLnBrk="1" hangingPunct="1">
              <a:defRPr/>
            </a:pPr>
            <a:r>
              <a:rPr lang="pt-BR" altLang="sq-AL" sz="2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- criação da Universidade Federal Rural</a:t>
            </a:r>
          </a:p>
          <a:p>
            <a:pPr algn="just" eaLnBrk="1" hangingPunct="1">
              <a:defRPr/>
            </a:pPr>
            <a:r>
              <a:rPr lang="pt-BR" altLang="sq-AL" sz="2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- transferência do Ensino Agrícola do Ministério da Agricultura</a:t>
            </a:r>
          </a:p>
          <a:p>
            <a:pPr algn="just" eaLnBrk="1" hangingPunct="1">
              <a:defRPr/>
            </a:pPr>
            <a:r>
              <a:rPr lang="pt-BR" altLang="sq-AL" sz="2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para o MEC, sob a denominação Diretoria do Ensino Agrícola.</a:t>
            </a:r>
          </a:p>
          <a:p>
            <a:pPr algn="just" eaLnBrk="1" hangingPunct="1">
              <a:defRPr/>
            </a:pPr>
            <a:r>
              <a:rPr lang="pt-BR" altLang="sq-AL" sz="220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Atualmente </a:t>
            </a:r>
          </a:p>
          <a:p>
            <a:pPr algn="just" eaLnBrk="1" hangingPunct="1">
              <a:defRPr/>
            </a:pPr>
            <a:r>
              <a:rPr lang="pt-BR" altLang="sq-AL" sz="2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- registro pelas Universidades</a:t>
            </a: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762000" y="685800"/>
            <a:ext cx="9067800" cy="94615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sq-AL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 – Registros dos Diplomas de Graduação Superior</a:t>
            </a:r>
          </a:p>
          <a:p>
            <a:pPr eaLnBrk="1" hangingPunct="1">
              <a:defRPr/>
            </a:pPr>
            <a:r>
              <a:rPr lang="pt-BR" altLang="sq-AL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     em Veterinária/Medicina Veterinária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3810000" y="2590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991600" cy="1373188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sq-AL" sz="2800" smtClean="0"/>
              <a:t>Evolução dos números de Cursos e de Graduandos de Medicina participantes do ENC (PROVÃO) - INEP/MEC</a:t>
            </a: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838200" y="2286000"/>
          <a:ext cx="10017125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Documento" r:id="rId3" imgW="10058400" imgH="4095750" progId="Word.Document.8">
                  <p:embed/>
                </p:oleObj>
              </mc:Choice>
              <mc:Fallback>
                <p:oleObj name="Documento" r:id="rId3" imgW="10058400" imgH="409575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86000"/>
                        <a:ext cx="10017125" cy="407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609600" y="304800"/>
            <a:ext cx="9144000" cy="82232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sq-AL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Evolução do número de cursos de Medicina Veterinária no Brasil no período 1910-2001. Distribuição por décadas e anos</a:t>
            </a:r>
          </a:p>
        </p:txBody>
      </p:sp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381000" y="1143000"/>
          <a:ext cx="9477375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Gráfico" r:id="rId3" imgW="8744221" imgH="4162907" progId="MSGraph.Chart.8">
                  <p:embed followColorScheme="full"/>
                </p:oleObj>
              </mc:Choice>
              <mc:Fallback>
                <p:oleObj name="Gráfico" r:id="rId3" imgW="8744221" imgH="4162907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143000"/>
                        <a:ext cx="9477375" cy="450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68" name="Group 6"/>
          <p:cNvGrpSpPr>
            <a:grpSpLocks/>
          </p:cNvGrpSpPr>
          <p:nvPr/>
        </p:nvGrpSpPr>
        <p:grpSpPr bwMode="auto">
          <a:xfrm>
            <a:off x="990600" y="5181600"/>
            <a:ext cx="1671638" cy="304800"/>
            <a:chOff x="816" y="3569"/>
            <a:chExt cx="1053" cy="192"/>
          </a:xfrm>
        </p:grpSpPr>
        <p:sp>
          <p:nvSpPr>
            <p:cNvPr id="11278" name="Text Box 7"/>
            <p:cNvSpPr txBox="1">
              <a:spLocks noChangeArrowheads="1"/>
            </p:cNvSpPr>
            <p:nvPr/>
          </p:nvSpPr>
          <p:spPr bwMode="auto">
            <a:xfrm>
              <a:off x="816" y="3569"/>
              <a:ext cx="52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pt-BR" altLang="sq-AL" sz="1400" b="0"/>
                <a:t>1910-20</a:t>
              </a:r>
            </a:p>
          </p:txBody>
        </p:sp>
        <p:sp>
          <p:nvSpPr>
            <p:cNvPr id="11279" name="Text Box 8"/>
            <p:cNvSpPr txBox="1">
              <a:spLocks noChangeArrowheads="1"/>
            </p:cNvSpPr>
            <p:nvPr/>
          </p:nvSpPr>
          <p:spPr bwMode="auto">
            <a:xfrm>
              <a:off x="1344" y="3569"/>
              <a:ext cx="52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defRPr sz="28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pt-BR" altLang="sq-AL" sz="1400" b="0"/>
                <a:t>1930-40</a:t>
              </a:r>
            </a:p>
          </p:txBody>
        </p:sp>
      </p:grp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8382000" y="5791200"/>
            <a:ext cx="1581150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pt-BR" altLang="sq-AL" sz="16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Décadas/Anos</a:t>
            </a:r>
          </a:p>
        </p:txBody>
      </p:sp>
      <p:grpSp>
        <p:nvGrpSpPr>
          <p:cNvPr id="11270" name="Group 10"/>
          <p:cNvGrpSpPr>
            <a:grpSpLocks/>
          </p:cNvGrpSpPr>
          <p:nvPr/>
        </p:nvGrpSpPr>
        <p:grpSpPr bwMode="auto">
          <a:xfrm>
            <a:off x="5791200" y="5562600"/>
            <a:ext cx="2667000" cy="228600"/>
            <a:chOff x="3648" y="3792"/>
            <a:chExt cx="1680" cy="144"/>
          </a:xfrm>
        </p:grpSpPr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3648" y="3888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1276" name="Line 12"/>
            <p:cNvSpPr>
              <a:spLocks noChangeShapeType="1"/>
            </p:cNvSpPr>
            <p:nvPr/>
          </p:nvSpPr>
          <p:spPr bwMode="auto">
            <a:xfrm>
              <a:off x="5328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>
              <a:off x="3648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</p:grpSp>
      <p:sp>
        <p:nvSpPr>
          <p:cNvPr id="85006" name="Text Box 14"/>
          <p:cNvSpPr txBox="1">
            <a:spLocks noChangeArrowheads="1"/>
          </p:cNvSpPr>
          <p:nvPr/>
        </p:nvSpPr>
        <p:spPr bwMode="auto">
          <a:xfrm>
            <a:off x="5105400" y="5715000"/>
            <a:ext cx="303213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pt-BR" altLang="sq-AL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85007" name="Text Box 15"/>
          <p:cNvSpPr txBox="1">
            <a:spLocks noChangeArrowheads="1"/>
          </p:cNvSpPr>
          <p:nvPr/>
        </p:nvSpPr>
        <p:spPr bwMode="auto">
          <a:xfrm>
            <a:off x="6781800" y="5715000"/>
            <a:ext cx="4222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pt-BR" altLang="sq-AL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**</a:t>
            </a:r>
          </a:p>
        </p:txBody>
      </p:sp>
      <p:sp>
        <p:nvSpPr>
          <p:cNvPr id="85008" name="Text Box 16"/>
          <p:cNvSpPr txBox="1">
            <a:spLocks noChangeArrowheads="1"/>
          </p:cNvSpPr>
          <p:nvPr/>
        </p:nvSpPr>
        <p:spPr bwMode="auto">
          <a:xfrm>
            <a:off x="8763000" y="5486400"/>
            <a:ext cx="541338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pt-BR" altLang="sq-AL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***</a:t>
            </a:r>
          </a:p>
        </p:txBody>
      </p:sp>
      <p:sp>
        <p:nvSpPr>
          <p:cNvPr id="85009" name="Text Box 17"/>
          <p:cNvSpPr txBox="1">
            <a:spLocks noChangeArrowheads="1"/>
          </p:cNvSpPr>
          <p:nvPr/>
        </p:nvSpPr>
        <p:spPr bwMode="auto">
          <a:xfrm>
            <a:off x="990600" y="6324600"/>
            <a:ext cx="6154738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pt-BR" altLang="sq-AL" sz="1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Fontes</a:t>
            </a:r>
            <a:r>
              <a:rPr lang="pt-BR" altLang="sq-AL" sz="16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: * CFMV  ;      ** INEP/ENC  ;     ***  CFMV/CEEMV-SESu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304800" y="1600200"/>
          <a:ext cx="960120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Gráfico" r:id="rId3" imgW="8744221" imgH="4115162" progId="MSGraph.Chart.8">
                  <p:embed followColorScheme="full"/>
                </p:oleObj>
              </mc:Choice>
              <mc:Fallback>
                <p:oleObj name="Gráfico" r:id="rId3" imgW="8744221" imgH="4115162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00200"/>
                        <a:ext cx="9601200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609600" y="457200"/>
            <a:ext cx="9144000" cy="82232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sq-AL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Comparação do número de cursos de Veterinária  (37 = 100%) e graduandos (2.233 = 100%)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43000" y="1447800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sq-AL" sz="2000"/>
              <a:t>%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8915400" y="5105400"/>
            <a:ext cx="544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sq-AL" sz="1600" b="0"/>
              <a:t>Ano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artz">
  <a:themeElements>
    <a:clrScheme name="">
      <a:dk1>
        <a:srgbClr val="003300"/>
      </a:dk1>
      <a:lt1>
        <a:srgbClr val="FFFFFF"/>
      </a:lt1>
      <a:dk2>
        <a:srgbClr val="003300"/>
      </a:dk2>
      <a:lt2>
        <a:srgbClr val="FFCC00"/>
      </a:lt2>
      <a:accent1>
        <a:srgbClr val="9CE157"/>
      </a:accent1>
      <a:accent2>
        <a:srgbClr val="336600"/>
      </a:accent2>
      <a:accent3>
        <a:srgbClr val="AAADAA"/>
      </a:accent3>
      <a:accent4>
        <a:srgbClr val="DADADA"/>
      </a:accent4>
      <a:accent5>
        <a:srgbClr val="CBEEB4"/>
      </a:accent5>
      <a:accent6>
        <a:srgbClr val="2D5C00"/>
      </a:accent6>
      <a:hlink>
        <a:srgbClr val="F98D43"/>
      </a:hlink>
      <a:folHlink>
        <a:srgbClr val="CC3300"/>
      </a:folHlink>
    </a:clrScheme>
    <a:fontScheme name="Quartz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q-A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q-A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defRPr>
        </a:defPPr>
      </a:lstStyle>
    </a:lnDef>
  </a:objectDefaults>
  <a:extraClrSchemeLst>
    <a:extraClrScheme>
      <a:clrScheme name="Quartz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rtz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rtz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rtz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rtz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rtz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apresentação\Quartz.pot</Template>
  <TotalTime>443</TotalTime>
  <Words>1379</Words>
  <Application>Microsoft Office PowerPoint</Application>
  <PresentationFormat>Slides de 35 mm</PresentationFormat>
  <Paragraphs>326</Paragraphs>
  <Slides>26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4</vt:i4>
      </vt:variant>
      <vt:variant>
        <vt:lpstr>Títulos de slides</vt:lpstr>
      </vt:variant>
      <vt:variant>
        <vt:i4>26</vt:i4>
      </vt:variant>
    </vt:vector>
  </HeadingPairs>
  <TitlesOfParts>
    <vt:vector size="38" baseType="lpstr">
      <vt:lpstr>Arial Narrow</vt:lpstr>
      <vt:lpstr>Arial</vt:lpstr>
      <vt:lpstr>Wingdings</vt:lpstr>
      <vt:lpstr>Calibri</vt:lpstr>
      <vt:lpstr>Times New Roman</vt:lpstr>
      <vt:lpstr>Symbol</vt:lpstr>
      <vt:lpstr>Tahoma</vt:lpstr>
      <vt:lpstr>Quartz</vt:lpstr>
      <vt:lpstr>Documento do Microsoft Word </vt:lpstr>
      <vt:lpstr>Gráfico do Microsoft Graph 97</vt:lpstr>
      <vt:lpstr>Documento do Microsoft Word</vt:lpstr>
      <vt:lpstr>Gráfico do Microsoft Graph 2000</vt:lpstr>
      <vt:lpstr>Evolução do Ensino da Medicina Veterinária no Brasil</vt:lpstr>
      <vt:lpstr>“É no ensino que inicia-se a estruturação de uma profissão... MAS também é no ensino que se completa sua desregulamentação”</vt:lpstr>
      <vt:lpstr>A – Cursos Pioneiros de Medicina Veterinária no         Brasil</vt:lpstr>
      <vt:lpstr>Apresentação do PowerPoint</vt:lpstr>
      <vt:lpstr>Apresentação do PowerPoint</vt:lpstr>
      <vt:lpstr>Apresentação do PowerPoint</vt:lpstr>
      <vt:lpstr>Evolução dos números de Cursos e de Graduandos de Medicina participantes do ENC (PROVÃO) - INEP/MEC</vt:lpstr>
      <vt:lpstr>Apresentação do PowerPoint</vt:lpstr>
      <vt:lpstr>Apresentação do PowerPoint</vt:lpstr>
      <vt:lpstr>Currículos do Ensino da Medicina Veterinária </vt:lpstr>
      <vt:lpstr>Apresentação do PowerPoint</vt:lpstr>
      <vt:lpstr>Curso Padrão da Escola Modelo de Veterinária - 1934-1943</vt:lpstr>
      <vt:lpstr>Apresentação do PowerPoint</vt:lpstr>
      <vt:lpstr>Currículo Mínimo do Ensino da Medicina Veterinária</vt:lpstr>
      <vt:lpstr>Apresentação do PowerPoint</vt:lpstr>
      <vt:lpstr>A - Conteúdos Curriculares Essenciais Básicos</vt:lpstr>
      <vt:lpstr>Apresentação do PowerPoint</vt:lpstr>
      <vt:lpstr>Apresentação do PowerPoint</vt:lpstr>
      <vt:lpstr>D. Módulos de Flexibilização dos Cursos de Medicina Veterinária</vt:lpstr>
      <vt:lpstr>Sistema de Vinculação do Ensino Superior Brasileiro </vt:lpstr>
      <vt:lpstr>Normas do Sistema de Avaliação do Ensino Superior </vt:lpstr>
      <vt:lpstr>Exame Nacional de Cursos</vt:lpstr>
      <vt:lpstr>Apresentação do PowerPoint</vt:lpstr>
      <vt:lpstr>I. Qualificação do Corpo Docentes Relação da Condição de Oferta X Conceito ENC REGIÃO SUDESTE</vt:lpstr>
      <vt:lpstr>Apresentação do PowerPoint</vt:lpstr>
      <vt:lpstr>Apresentação do PowerPoint</vt:lpstr>
    </vt:vector>
  </TitlesOfParts>
  <Company>FMVZ/USP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Ensino da Buiatria no Brasil: Panorama e Perspectivas</dc:title>
  <dc:creator>Adelaide</dc:creator>
  <cp:lastModifiedBy>Edvaldo Tagino Tagino</cp:lastModifiedBy>
  <cp:revision>54</cp:revision>
  <cp:lastPrinted>2020-12-17T17:21:20Z</cp:lastPrinted>
  <dcterms:created xsi:type="dcterms:W3CDTF">2003-08-29T13:11:43Z</dcterms:created>
  <dcterms:modified xsi:type="dcterms:W3CDTF">2020-12-22T22:01:18Z</dcterms:modified>
</cp:coreProperties>
</file>