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410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11" r:id="rId12"/>
    <p:sldId id="412" r:id="rId13"/>
    <p:sldId id="413" r:id="rId14"/>
    <p:sldId id="422" r:id="rId15"/>
    <p:sldId id="423" r:id="rId16"/>
    <p:sldId id="424" r:id="rId17"/>
    <p:sldId id="425" r:id="rId18"/>
    <p:sldId id="426" r:id="rId19"/>
    <p:sldId id="427" r:id="rId20"/>
    <p:sldId id="25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41" r:id="rId33"/>
    <p:sldId id="44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95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0CECA9-B4AA-496E-8D93-4E738BE78337}" type="datetimeFigureOut">
              <a:rPr lang="pt-BR"/>
              <a:pPr>
                <a:defRPr/>
              </a:pPr>
              <a:t>22/10/2020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8CF043-8AEC-4F38-8AC9-1EE2BC9B45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F6A72E-B35F-4B68-BB9F-0EC5FD9EE6C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3C97-29E5-47AF-9512-6BEFF2DDB4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542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A0CC-73A6-485E-AD39-331E5C0DA80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53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9CFA-53B6-4927-A5F8-4D9BB5D3EC4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338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BD36-83EA-44FD-BD9D-E3CCCB3FDA0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291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622D-EC77-4D22-97C8-F2E040B0622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294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DECE-814E-4DFF-8045-A0E7075A0F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60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C2F7-8D58-44C7-BA25-4685C323040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24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FC72-4C05-4957-8E10-D859721EDF7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FCC5-E191-477E-803A-C65274211C0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957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6608-86C1-4630-8378-03B201AEF90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79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63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4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64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0007C4-0DC6-4422-853A-010AF7E769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na@pimenta.com" TargetMode="External"/><Relationship Id="rId2" Type="http://schemas.openxmlformats.org/officeDocument/2006/relationships/hyperlink" Target="http://www.publica&#231;&#245;es.apamvet.com.b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tiana@jabmaladireta.com.br" TargetMode="External"/><Relationship Id="rId2" Type="http://schemas.openxmlformats.org/officeDocument/2006/relationships/hyperlink" Target="mailto:s.mantovanelli@uol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ntato@palaciodosbrindes.com.b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jpg@01D5D051.D46317D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pamvet@apamve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sz="4800" b="1" smtClean="0">
                <a:effectLst/>
              </a:rPr>
              <a:t>APAMVET</a:t>
            </a:r>
            <a:r>
              <a:rPr lang="pt-BR" altLang="pt-BR" sz="3200" b="1" smtClean="0">
                <a:effectLst/>
              </a:rPr>
              <a:t/>
            </a:r>
            <a:br>
              <a:rPr lang="pt-BR" altLang="pt-BR" sz="3200" b="1" smtClean="0">
                <a:effectLst/>
              </a:rPr>
            </a:br>
            <a:r>
              <a:rPr lang="pt-BR" altLang="pt-BR" sz="3200" b="1" smtClean="0">
                <a:effectLst/>
              </a:rPr>
              <a:t/>
            </a:r>
            <a:br>
              <a:rPr lang="pt-BR" altLang="pt-BR" sz="3200" b="1" smtClean="0">
                <a:effectLst/>
              </a:rPr>
            </a:br>
            <a:r>
              <a:rPr lang="pt-BR" altLang="pt-BR" sz="3200" b="1" smtClean="0">
                <a:effectLst/>
              </a:rPr>
              <a:t/>
            </a:r>
            <a:br>
              <a:rPr lang="pt-BR" altLang="pt-BR" sz="3200" b="1" smtClean="0">
                <a:effectLst/>
              </a:rPr>
            </a:br>
            <a:r>
              <a:rPr lang="pt-BR" altLang="pt-BR" sz="3200" b="1" smtClean="0">
                <a:effectLst/>
              </a:rPr>
              <a:t> BREVE DESCRIÇÃO</a:t>
            </a:r>
            <a:r>
              <a:rPr lang="pt-BR" altLang="pt-BR" sz="3200" smtClean="0">
                <a:effectLst/>
              </a:rPr>
              <a:t/>
            </a:r>
            <a:br>
              <a:rPr lang="pt-BR" altLang="pt-BR" sz="3200" smtClean="0">
                <a:effectLst/>
              </a:rPr>
            </a:br>
            <a:endParaRPr lang="en-US" altLang="pt-BR" sz="3200" b="1" smtClean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143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pt-BR" altLang="pt-BR" sz="8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900" smtClean="0">
                <a:effectLst/>
              </a:rPr>
              <a:t>                                      </a:t>
            </a:r>
            <a:endParaRPr lang="pt-BR" altLang="pt-BR" sz="7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700" smtClean="0">
              <a:effectLst/>
            </a:endParaRPr>
          </a:p>
          <a:p>
            <a:pPr algn="r" eaLnBrk="1" hangingPunct="1">
              <a:lnSpc>
                <a:spcPct val="80000"/>
              </a:lnSpc>
            </a:pPr>
            <a:endParaRPr lang="en-US" altLang="pt-BR" sz="7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533400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E </a:t>
            </a:r>
            <a:r>
              <a:rPr lang="pt-BR" sz="2400" dirty="0"/>
              <a:t>assim foi feito : </a:t>
            </a:r>
            <a:endParaRPr lang="pt-B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em </a:t>
            </a:r>
            <a:r>
              <a:rPr lang="pt-BR" sz="2400" dirty="0"/>
              <a:t>9 de março 2012, foram empossados mais 6 acadêmicos titulares e referidos patronos </a:t>
            </a:r>
            <a:endParaRPr lang="pt-B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em </a:t>
            </a:r>
            <a:r>
              <a:rPr lang="pt-BR" sz="2400" dirty="0"/>
              <a:t>28 de junho 2018 </a:t>
            </a:r>
            <a:r>
              <a:rPr lang="pt-BR" sz="2400" dirty="0" smtClean="0"/>
              <a:t>, mais </a:t>
            </a:r>
            <a:r>
              <a:rPr lang="pt-BR" sz="2400" dirty="0"/>
              <a:t>8 Acadêmicos titulares e </a:t>
            </a:r>
            <a:r>
              <a:rPr lang="pt-BR" sz="2400" dirty="0" smtClean="0"/>
              <a:t>patronos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em </a:t>
            </a:r>
            <a:r>
              <a:rPr lang="pt-BR" sz="2400" dirty="0"/>
              <a:t>12 de dezembro 2019, foram eleitos mais 5 membros titulares e seus patronos.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pt-B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Foram eleitos, desde a fundação da Academia,   42 acadêmicos titulares. Durante este período, lamentamos o falecimento de 14 confrades. Hoje  (2020) temos  33 Acadêmicos titulares e patronos,  tendo ainda 2 vagas não preenchidas.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REGISTROS  ADMINISTRATIVO</a:t>
            </a:r>
            <a:r>
              <a:rPr lang="pt-BR" sz="2400" dirty="0" smtClean="0"/>
              <a:t>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Registro em cartório :</a:t>
            </a:r>
          </a:p>
          <a:p>
            <a:pPr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	“A Academia Paulista de Medicina Veterinária (APAMVET), entidade civil de direito privado, sem fins lucrativos, têm por objetivos”, os a seguir detalhados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Objetivos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I - Cultivar a observância da Deontologia, bem como o estudo da História e da Ciência Médico-Veterinárias.</a:t>
            </a:r>
          </a:p>
          <a:p>
            <a:pPr>
              <a:defRPr/>
            </a:pPr>
            <a:endParaRPr lang="pt-BR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dirty="0" smtClean="0"/>
              <a:t>Objetivos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II - Promover o intercâmbio técnico-científico cultural e social entre as entidades congêneres e instituições públicas e privadas com atividades ligadas à Medicina Veterinária.</a:t>
            </a:r>
          </a:p>
          <a:p>
            <a:pPr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III - Contribuir para o desenvolvimento, o congraçamento e o progresso geral da Medicina Veterinária.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dirty="0" smtClean="0"/>
              <a:t>Objetivos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IV - Promover a profissão médico-veterinária perante a sociedade.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V - Contribuir para o aprimoramento do ensino da Medicina Veterinária.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Os estatutos podem ser encontrados no site www.apamvet.com na aba “estatutos”.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813" y="228600"/>
            <a:ext cx="8229601" cy="6096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endParaRPr lang="pt-BR" altLang="pt-BR" smtClean="0"/>
          </a:p>
          <a:p>
            <a:r>
              <a:rPr lang="pt-BR" altLang="pt-BR" sz="2400" b="1" smtClean="0"/>
              <a:t>CNPJ   : 10.717.533/0001-42</a:t>
            </a:r>
          </a:p>
          <a:p>
            <a:endParaRPr lang="pt-BR" altLang="pt-BR" sz="2400" smtClean="0"/>
          </a:p>
          <a:p>
            <a:r>
              <a:rPr lang="pt-BR" altLang="pt-BR" sz="2400" b="1" smtClean="0"/>
              <a:t>Isenção de inscrição estadual</a:t>
            </a:r>
          </a:p>
          <a:p>
            <a:endParaRPr lang="pt-BR" altLang="pt-BR" sz="2400" smtClean="0"/>
          </a:p>
          <a:p>
            <a:r>
              <a:rPr lang="pt-BR" altLang="pt-BR" sz="2400" b="1" smtClean="0"/>
              <a:t>Registro na Prefeitura ( com taxa anual de renovação)</a:t>
            </a:r>
            <a:endParaRPr lang="pt-BR" altLang="pt-BR" sz="2400" smtClean="0"/>
          </a:p>
          <a:p>
            <a:endParaRPr lang="pt-BR" altLang="pt-BR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pic>
        <p:nvPicPr>
          <p:cNvPr id="19459" name="Espaço Reservado para Conteúdo 3" descr="C:\Users\Alexandre Develey\Pictures\marcas e patentes dezembro03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" t="4967" r="9525" b="6892"/>
          <a:stretch>
            <a:fillRect/>
          </a:stretch>
        </p:blipFill>
        <p:spPr>
          <a:xfrm>
            <a:off x="609600" y="914400"/>
            <a:ext cx="3313113" cy="4564063"/>
          </a:xfrm>
        </p:spPr>
      </p:pic>
      <p:sp>
        <p:nvSpPr>
          <p:cNvPr id="19460" name="Retângulo 2"/>
          <p:cNvSpPr>
            <a:spLocks noChangeArrowheads="1"/>
          </p:cNvSpPr>
          <p:nvPr/>
        </p:nvSpPr>
        <p:spPr bwMode="auto">
          <a:xfrm>
            <a:off x="4038600" y="21336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latin typeface="Calibri" panose="020F0502020204030204" pitchFamily="34" charset="0"/>
              </a:rPr>
              <a:t>Marcas nominativas e figurativas registradas no INPI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 smtClean="0"/>
              <a:t>    Plataforma </a:t>
            </a:r>
            <a:r>
              <a:rPr lang="pt-BR" sz="2400" b="1" dirty="0"/>
              <a:t>web </a:t>
            </a:r>
            <a:r>
              <a:rPr lang="pt-BR" sz="2400" b="1" dirty="0" smtClean="0"/>
              <a:t>:</a:t>
            </a:r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     </a:t>
            </a:r>
            <a:r>
              <a:rPr lang="pt-BR" sz="2400" b="1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www</a:t>
            </a:r>
            <a:r>
              <a:rPr lang="pt-BR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apamvet.com  </a:t>
            </a:r>
            <a:r>
              <a:rPr lang="pt-B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pt-BR" sz="2400" dirty="0" smtClean="0"/>
              <a:t>site</a:t>
            </a:r>
            <a:r>
              <a:rPr lang="pt-BR" sz="2400" b="1" dirty="0" smtClean="0"/>
              <a:t> </a:t>
            </a:r>
            <a:r>
              <a:rPr lang="pt-BR" sz="2400" dirty="0"/>
              <a:t>mantido pelo Prof. </a:t>
            </a:r>
            <a:r>
              <a:rPr lang="pt-BR" sz="2400" dirty="0" smtClean="0"/>
              <a:t>Birgel</a:t>
            </a:r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   </a:t>
            </a:r>
            <a:endParaRPr lang="pt-BR" sz="2400" b="1" u="sng" dirty="0" smtClean="0">
              <a:hlinkClick r:id="rId2"/>
            </a:endParaRPr>
          </a:p>
          <a:p>
            <a:pPr marL="0" indent="0">
              <a:buFontTx/>
              <a:buNone/>
              <a:defRPr/>
            </a:pPr>
            <a:r>
              <a:rPr lang="pt-BR" sz="2400" b="1" dirty="0" smtClean="0">
                <a:hlinkClick r:id="rId2"/>
              </a:rPr>
              <a:t>     </a:t>
            </a:r>
            <a:r>
              <a:rPr lang="pt-BR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www.publicações.apamvet.com.br</a:t>
            </a:r>
            <a:r>
              <a:rPr lang="pt-BR" sz="2400" b="1" dirty="0" smtClean="0"/>
              <a:t>  </a:t>
            </a:r>
            <a:r>
              <a:rPr lang="pt-BR" sz="2400" dirty="0" smtClean="0"/>
              <a:t>aos </a:t>
            </a:r>
            <a:r>
              <a:rPr lang="pt-BR" sz="2400" dirty="0"/>
              <a:t>cuidados </a:t>
            </a:r>
            <a:r>
              <a:rPr lang="pt-BR" sz="2400" dirty="0" smtClean="0"/>
              <a:t>da</a:t>
            </a:r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bibliotecária    </a:t>
            </a:r>
            <a:r>
              <a:rPr lang="pt-BR" sz="2400" dirty="0"/>
              <a:t>Natalia  Leoni  : </a:t>
            </a:r>
            <a:r>
              <a:rPr lang="pt-BR" sz="2400" dirty="0" smtClean="0"/>
              <a:t>leonibr@yahoo.com.br </a:t>
            </a:r>
          </a:p>
          <a:p>
            <a:pPr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b="1" dirty="0"/>
              <a:t> </a:t>
            </a:r>
            <a:r>
              <a:rPr lang="pt-BR" sz="2400" b="1" dirty="0" smtClean="0"/>
              <a:t>     Responsável </a:t>
            </a:r>
            <a:r>
              <a:rPr lang="pt-BR" sz="2400" b="1" dirty="0"/>
              <a:t>técnica do Boletim : </a:t>
            </a:r>
            <a:endParaRPr lang="pt-BR" sz="2400" b="1" dirty="0" smtClean="0"/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      Dra</a:t>
            </a:r>
            <a:r>
              <a:rPr lang="pt-BR" sz="2400" b="1" dirty="0"/>
              <a:t>. Regina Pimenta (</a:t>
            </a:r>
            <a:r>
              <a:rPr lang="pt-BR" sz="2400" b="1" dirty="0">
                <a:hlinkClick r:id="rId3"/>
              </a:rPr>
              <a:t>regina@pimenta.com</a:t>
            </a:r>
            <a:r>
              <a:rPr lang="pt-BR" sz="2400" b="1" dirty="0" smtClean="0"/>
              <a:t>)</a:t>
            </a:r>
          </a:p>
          <a:p>
            <a:pPr marL="0" indent="0">
              <a:buFontTx/>
              <a:buNone/>
              <a:defRPr/>
            </a:pPr>
            <a:endParaRPr lang="pt-BR" sz="2400" b="1" dirty="0" smtClean="0"/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      Diagramação </a:t>
            </a:r>
            <a:r>
              <a:rPr lang="pt-BR" sz="2400" b="1" dirty="0"/>
              <a:t>do Boletim</a:t>
            </a:r>
            <a:r>
              <a:rPr lang="pt-BR" sz="2400" dirty="0"/>
              <a:t> : </a:t>
            </a:r>
            <a:r>
              <a:rPr lang="pt-BR" sz="24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Laís- </a:t>
            </a:r>
            <a:r>
              <a:rPr lang="pt-BR" sz="2400" dirty="0"/>
              <a:t>comunicação – CRMV SP 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>
              <a:defRPr/>
            </a:pPr>
            <a:endParaRPr lang="pt-BR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       Endereço  da </a:t>
            </a:r>
            <a:r>
              <a:rPr lang="pt-BR" sz="2400" dirty="0" err="1" smtClean="0"/>
              <a:t>Apamvet</a:t>
            </a:r>
            <a:r>
              <a:rPr lang="pt-BR" sz="2400" dirty="0" smtClean="0"/>
              <a:t>:	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       Excepcionalmente e temporariamente, após a venda     da sede da SPMV, Prof. Birgel indicou seu endereço residencial : Rua Barbosa Lopes 191 - CEP – 047200-000 São Paulo-SP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       Conta bancária :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Banco Itaú Agencia 0300 – </a:t>
            </a:r>
            <a:r>
              <a:rPr lang="pt-BR" sz="2400" dirty="0" err="1" smtClean="0"/>
              <a:t>C.corrente</a:t>
            </a:r>
            <a:r>
              <a:rPr lang="pt-BR" sz="2400" dirty="0" smtClean="0"/>
              <a:t> 74211-1</a:t>
            </a:r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REGISTROS  ADMINISTRATIVOS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PT" sz="2400" b="1" dirty="0" smtClean="0"/>
              <a:t>Contador </a:t>
            </a:r>
            <a:r>
              <a:rPr lang="pt-PT" sz="2400" b="1" dirty="0"/>
              <a:t>:  Dr. Sergio Mantovanelli </a:t>
            </a:r>
            <a:endParaRPr lang="pt-PT" sz="2400" b="1" dirty="0" smtClean="0"/>
          </a:p>
          <a:p>
            <a:pPr marL="0" indent="0">
              <a:buFontTx/>
              <a:buNone/>
              <a:defRPr/>
            </a:pPr>
            <a:endParaRPr lang="pt-PT" sz="2400" b="1" dirty="0" smtClean="0"/>
          </a:p>
          <a:p>
            <a:pPr marL="0" indent="0">
              <a:buFontTx/>
              <a:buNone/>
              <a:defRPr/>
            </a:pPr>
            <a:r>
              <a:rPr lang="pt-PT" sz="2400" b="1" dirty="0" smtClean="0"/>
              <a:t> 	 </a:t>
            </a:r>
            <a:r>
              <a:rPr lang="pt-PT" sz="2400" b="1" u="sng" dirty="0" smtClean="0">
                <a:hlinkClick r:id="rId2"/>
              </a:rPr>
              <a:t>s.mantovanelli@uol.com.br</a:t>
            </a: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	 Rua </a:t>
            </a:r>
            <a:r>
              <a:rPr lang="pt-BR" sz="2400" dirty="0"/>
              <a:t>Dom Andrés Lamas 268 – Tatuapé-03084-020 </a:t>
            </a:r>
            <a:r>
              <a:rPr lang="pt-BR" sz="2400" dirty="0" smtClean="0"/>
              <a:t>	São  Paulo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 Remessa </a:t>
            </a:r>
            <a:r>
              <a:rPr lang="pt-BR" sz="2400" b="1" dirty="0"/>
              <a:t>mala direta e armazenamento livros</a:t>
            </a:r>
            <a:r>
              <a:rPr lang="pt-BR" sz="2400" dirty="0"/>
              <a:t> </a:t>
            </a:r>
            <a:endParaRPr lang="pt-BR" sz="2400" dirty="0" smtClean="0"/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	JAB </a:t>
            </a:r>
            <a:r>
              <a:rPr lang="pt-BR" sz="2400" dirty="0"/>
              <a:t>mala direta - Tatiana Bortolani  </a:t>
            </a:r>
            <a:r>
              <a:rPr lang="pt-BR" sz="2400" dirty="0" smtClean="0"/>
              <a:t>                                   	</a:t>
            </a:r>
            <a:r>
              <a:rPr lang="pt-BR" sz="2400" u="sng" dirty="0" smtClean="0">
                <a:hlinkClick r:id="rId3"/>
              </a:rPr>
              <a:t>tatiana@jabmaladireta.com.br</a:t>
            </a:r>
            <a:endParaRPr lang="pt-BR" sz="2400" dirty="0"/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pPr>
              <a:lnSpc>
                <a:spcPts val="1050"/>
              </a:lnSpc>
            </a:pPr>
            <a:r>
              <a:rPr lang="pt-BR" altLang="pt-BR" sz="3200" i="1" smtClean="0">
                <a:effectLst/>
              </a:rPr>
              <a:t>NON OMNIS MORIAR</a:t>
            </a:r>
            <a:r>
              <a:rPr lang="pt-BR" altLang="pt-BR" sz="3200" smtClean="0">
                <a:effectLst/>
              </a:rPr>
              <a:t/>
            </a:r>
            <a:br>
              <a:rPr lang="pt-BR" altLang="pt-BR" sz="3200" smtClean="0">
                <a:effectLst/>
              </a:rPr>
            </a:br>
            <a:r>
              <a:rPr lang="pt-BR" altLang="pt-BR" sz="3200" smtClean="0">
                <a:effectLst/>
              </a:rPr>
              <a:t/>
            </a:r>
            <a:br>
              <a:rPr lang="pt-BR" altLang="pt-BR" sz="3200" smtClean="0">
                <a:effectLst/>
              </a:rPr>
            </a:br>
            <a:endParaRPr lang="pt-BR" altLang="pt-BR" sz="32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417638" y="1212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800"/>
          </a:p>
        </p:txBody>
      </p:sp>
      <p:pic>
        <p:nvPicPr>
          <p:cNvPr id="5124" name="Imagem 1" descr="Descrição: https://www.apamvet.com/images/spe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212850"/>
            <a:ext cx="7937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   NÃO MORREREI POR INTEIRO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O aforismo idealizado para representar o sentido e pensamento da Academia Paulista de Medicina Veterinária – APAMVET é o seguinte: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   “ </a:t>
            </a:r>
            <a:r>
              <a:rPr lang="pt-BR" sz="2400" i="1" dirty="0" smtClean="0"/>
              <a:t>non omni</a:t>
            </a:r>
            <a:r>
              <a:rPr lang="pt-BR" sz="2400" dirty="0" smtClean="0"/>
              <a:t>s </a:t>
            </a:r>
            <a:r>
              <a:rPr lang="pt-BR" sz="2400" i="1" dirty="0" smtClean="0"/>
              <a:t>moriar </a:t>
            </a:r>
            <a:r>
              <a:rPr lang="pt-BR" sz="2400" dirty="0" smtClean="0"/>
              <a:t>”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 cujo significado na última flor do Lácio, como Olavo Bilac – “o Príncipe dos Poetas Brasileiros”- denominou o idioma português , é   “não morrerei por inteiro”.</a:t>
            </a:r>
            <a:br>
              <a:rPr lang="pt-BR" sz="2400" dirty="0" smtClean="0"/>
            </a:br>
            <a:endParaRPr lang="pt-BR" sz="2400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pt-BR" sz="2400" smtClean="0">
                <a:effectLst/>
                <a:latin typeface="Calibri" panose="020F0502020204030204" pitchFamily="34" charset="0"/>
              </a:rPr>
              <a:t>FORNECEDORES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533900"/>
            <a:ext cx="8305800" cy="500063"/>
          </a:xfrm>
          <a:noFill/>
        </p:spPr>
        <p:txBody>
          <a:bodyPr anchor="ctr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0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6" name="Imagem 5" descr="C:\Users\Alexandre Develey\AppData\Local\Microsoft\Windows\Temporary Internet Files\Content.Outlook\16CJ0LSV\20200120_132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7394" r="2437" b="9743"/>
          <a:stretch>
            <a:fillRect/>
          </a:stretch>
        </p:blipFill>
        <p:spPr bwMode="auto">
          <a:xfrm>
            <a:off x="3429000" y="2971800"/>
            <a:ext cx="185261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tângulo 1"/>
          <p:cNvSpPr>
            <a:spLocks noChangeArrowheads="1"/>
          </p:cNvSpPr>
          <p:nvPr/>
        </p:nvSpPr>
        <p:spPr bwMode="auto">
          <a:xfrm>
            <a:off x="381000" y="914400"/>
            <a:ext cx="647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latin typeface="Calibri" panose="020F0502020204030204" pitchFamily="34" charset="0"/>
              </a:rPr>
              <a:t>Capelo 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latin typeface="Calibri" panose="020F0502020204030204" pitchFamily="34" charset="0"/>
              </a:rPr>
              <a:t>               MAISON DE LELLO RIGOR E MODA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latin typeface="Calibri" panose="020F0502020204030204" pitchFamily="34" charset="0"/>
              </a:rPr>
              <a:t>      Rua Artur Prado 145 - Bela Vista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latin typeface="Calibri" panose="020F0502020204030204" pitchFamily="34" charset="0"/>
              </a:rPr>
              <a:t>      São Paulo, SP | CEP: 01322-000  (11) 3287-3792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  <a:latin typeface="Calibri" pitchFamily="34" charset="0"/>
              </a:rPr>
              <a:t>FORNECEDORES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 smtClean="0"/>
              <a:t>            Placas :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/>
              <a:t>            Sérgio  </a:t>
            </a:r>
            <a:r>
              <a:rPr lang="pt-BR" sz="2400" dirty="0" smtClean="0"/>
              <a:t> </a:t>
            </a:r>
            <a:r>
              <a:rPr lang="pt-BR" sz="2400" u="sng" dirty="0">
                <a:hlinkClick r:id="rId2"/>
              </a:rPr>
              <a:t>contato@palaciodosbrindes.com.br</a:t>
            </a:r>
            <a:endParaRPr lang="pt-BR" sz="2400" dirty="0"/>
          </a:p>
          <a:p>
            <a:pPr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/>
              <a:t> 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0403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  <a:latin typeface="Calibri" pitchFamily="34" charset="0"/>
              </a:rPr>
              <a:t>FORNECEDORES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 smtClean="0"/>
              <a:t>           Medalhas </a:t>
            </a:r>
            <a:r>
              <a:rPr lang="pt-BR" sz="2400" b="1" dirty="0"/>
              <a:t>: </a:t>
            </a:r>
            <a:endParaRPr lang="pt-BR" sz="2400" b="1" dirty="0" smtClean="0"/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/>
              <a:t>           Metalúrgica Langone – Rua Otto </a:t>
            </a:r>
            <a:r>
              <a:rPr lang="pt-BR" sz="2400" dirty="0" err="1"/>
              <a:t>Dalchau</a:t>
            </a:r>
            <a:r>
              <a:rPr lang="pt-BR" sz="2400" dirty="0"/>
              <a:t> 442 – Caieiras -  97632-6528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25604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9831" r="24210" b="25105"/>
          <a:stretch>
            <a:fillRect/>
          </a:stretch>
        </p:blipFill>
        <p:spPr bwMode="auto">
          <a:xfrm>
            <a:off x="4953000" y="30734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m 4" descr="cid:image004.jpg@01D5D051.D46317D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73400"/>
            <a:ext cx="2667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  <a:latin typeface="Calibri" pitchFamily="34" charset="0"/>
              </a:rPr>
              <a:t>FORNECEDORES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b="1" dirty="0" smtClean="0"/>
              <a:t>    </a:t>
            </a:r>
          </a:p>
          <a:p>
            <a:pPr marL="0" indent="0">
              <a:buFontTx/>
              <a:buNone/>
              <a:defRPr/>
            </a:pPr>
            <a:r>
              <a:rPr lang="pt-BR" b="1" dirty="0" smtClean="0"/>
              <a:t>Buffet</a:t>
            </a:r>
            <a:r>
              <a:rPr lang="pt-BR" b="1" dirty="0"/>
              <a:t>:</a:t>
            </a:r>
            <a:endParaRPr lang="pt-BR" dirty="0"/>
          </a:p>
          <a:p>
            <a:pPr marL="0" indent="0">
              <a:buFontTx/>
              <a:buNone/>
              <a:defRPr/>
            </a:pPr>
            <a:r>
              <a:rPr lang="pt-BR" dirty="0"/>
              <a:t>         </a:t>
            </a:r>
            <a:r>
              <a:rPr lang="pt-BR" dirty="0" err="1"/>
              <a:t>Finger</a:t>
            </a:r>
            <a:r>
              <a:rPr lang="pt-BR" dirty="0"/>
              <a:t> </a:t>
            </a:r>
            <a:r>
              <a:rPr lang="pt-BR" dirty="0" err="1"/>
              <a:t>Food</a:t>
            </a:r>
            <a:r>
              <a:rPr lang="pt-BR" b="1" dirty="0"/>
              <a:t>  </a:t>
            </a:r>
            <a:r>
              <a:rPr lang="pt-BR" dirty="0" smtClean="0"/>
              <a:t>      </a:t>
            </a:r>
            <a:r>
              <a:rPr lang="pt-BR" dirty="0"/>
              <a:t>Paulo e Ana  </a:t>
            </a:r>
            <a:endParaRPr lang="pt-BR" dirty="0" smtClean="0"/>
          </a:p>
          <a:p>
            <a:pPr marL="0" indent="0">
              <a:buFontTx/>
              <a:buNone/>
              <a:defRPr/>
            </a:pPr>
            <a:r>
              <a:rPr lang="pt-BR" dirty="0"/>
              <a:t> </a:t>
            </a:r>
            <a:r>
              <a:rPr lang="pt-BR" dirty="0" smtClean="0"/>
              <a:t>        contato@fingerfood.com.br</a:t>
            </a:r>
            <a:endParaRPr lang="pt-BR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/>
              <a:t>APOIOS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/>
              <a:t>	</a:t>
            </a:r>
            <a:r>
              <a:rPr lang="pt-BR" sz="2400" dirty="0"/>
              <a:t>Conselho Regional de Medicina Veterinária </a:t>
            </a:r>
            <a:r>
              <a:rPr lang="pt-BR" sz="2400" dirty="0" smtClean="0"/>
              <a:t>de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</a:t>
            </a:r>
            <a:r>
              <a:rPr lang="pt-BR" sz="2400" dirty="0" err="1" smtClean="0"/>
              <a:t>S.Paulo</a:t>
            </a: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/>
              <a:t>      </a:t>
            </a:r>
            <a:r>
              <a:rPr lang="pt-BR" sz="2400" dirty="0" smtClean="0"/>
              <a:t>     Faculdade </a:t>
            </a:r>
            <a:r>
              <a:rPr lang="pt-BR" sz="2400" dirty="0"/>
              <a:t>de Medicina Veterinária e </a:t>
            </a:r>
            <a:r>
              <a:rPr lang="pt-BR" sz="2400" dirty="0" smtClean="0"/>
              <a:t>Zootecnia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USP</a:t>
            </a: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/>
              <a:t>          Sociedade  Paulista de Medicina Veterinária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pPr marL="0" indent="0">
              <a:buFontTx/>
              <a:buNone/>
              <a:defRPr/>
            </a:pPr>
            <a:r>
              <a:rPr lang="pt-BR" sz="2400" b="1" dirty="0"/>
              <a:t> </a:t>
            </a:r>
            <a:r>
              <a:rPr lang="pt-BR" sz="2400" b="1" dirty="0" smtClean="0"/>
              <a:t>   </a:t>
            </a:r>
            <a:r>
              <a:rPr lang="pt-BR" sz="2400" dirty="0" smtClean="0"/>
              <a:t>enquanto </a:t>
            </a:r>
            <a:r>
              <a:rPr lang="pt-BR" sz="2400" dirty="0"/>
              <a:t>estava </a:t>
            </a:r>
            <a:r>
              <a:rPr lang="pt-BR" sz="2400" dirty="0" smtClean="0"/>
              <a:t>funcionando  </a:t>
            </a:r>
            <a:r>
              <a:rPr lang="pt-BR" sz="2400" dirty="0"/>
              <a:t>com sede </a:t>
            </a:r>
            <a:r>
              <a:rPr lang="pt-BR" sz="2400" dirty="0" smtClean="0"/>
              <a:t>própria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/>
              <a:t>         Associação dos ex-alunos da FMVZ </a:t>
            </a:r>
            <a:r>
              <a:rPr lang="pt-BR" sz="2400" dirty="0" smtClean="0"/>
              <a:t>USP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/>
              <a:t>         Academia de Ciências Farmacêuticas do Estado de </a:t>
            </a: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</a:t>
            </a:r>
            <a:r>
              <a:rPr lang="pt-BR" sz="2400" dirty="0" err="1" smtClean="0"/>
              <a:t>S.Paulo</a:t>
            </a: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dirty="0"/>
              <a:t> 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PUBLICAÇÕES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mtClean="0"/>
              <a:t>	2010  - Boletim Apamvet</a:t>
            </a:r>
          </a:p>
          <a:p>
            <a:pPr marL="0" indent="0">
              <a:buFontTx/>
              <a:buNone/>
            </a:pPr>
            <a:r>
              <a:rPr lang="pt-BR" altLang="pt-BR" b="1" smtClean="0"/>
              <a:t>   </a:t>
            </a:r>
            <a:r>
              <a:rPr lang="pt-BR" altLang="pt-BR" sz="2400" b="1" smtClean="0"/>
              <a:t>Propostas do Boletim e a integração com o CRMV-SP:</a:t>
            </a:r>
            <a:endParaRPr lang="pt-BR" altLang="pt-BR" sz="2400" smtClean="0"/>
          </a:p>
          <a:p>
            <a:pPr marL="0" indent="0">
              <a:buFontTx/>
              <a:buNone/>
            </a:pPr>
            <a:r>
              <a:rPr lang="pt-BR" altLang="pt-BR" sz="2400" smtClean="0"/>
              <a:t>Criada havia poucos anos, a Academia Paulista de Medicina Veterinária, APAMVET, apresentou à comunidade médico-veterinária do Estado de São Paulo o presente Boletim, cujo escopo primordial é o de levar aos profissionais informações, esclarecimentos, subsídios técnicos e aspectos sócio-econômicos da profissão, que possam enriquecer e facilitar o dia-a-dia dos mais de 35.000 médicos veterinários paulistas.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400" dirty="0" smtClean="0"/>
              <a:t>PUBLICAÇÕES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Hoje ,com sua edição on-line, o Boletim tem um alcance muito maior e depende da Academia para ampliar seu leque de leitores. A partir de janeiro 2020, o Boletim é divulgado no site do CRMV SP .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A </a:t>
            </a:r>
            <a:r>
              <a:rPr lang="pt-BR" sz="2400" dirty="0"/>
              <a:t>APAMVET deseja, com o Boletim, servir de ponte entre os anseios dos profissionais </a:t>
            </a:r>
            <a:r>
              <a:rPr lang="pt-BR" sz="2400" dirty="0" smtClean="0"/>
              <a:t>e </a:t>
            </a:r>
            <a:r>
              <a:rPr lang="pt-BR" sz="2400" dirty="0"/>
              <a:t>as entidades representativas da classe, como o CRMV-SP, a Sociedade Paulista de Medicina Veterinária, o Sindicato dos Médicos-Veterinários do Estado de São Paulo e as instituições governamentais e privadas ligadas à profissão. 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400" dirty="0" smtClean="0"/>
              <a:t>PUBLICAÇÕES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pt-BR" sz="24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65000"/>
                  </a:schemeClr>
                </a:solidFill>
              </a:rPr>
              <a:t>       2007  site  </a:t>
            </a:r>
            <a:r>
              <a:rPr lang="pt-BR" sz="2400" dirty="0">
                <a:solidFill>
                  <a:schemeClr val="tx1">
                    <a:lumMod val="65000"/>
                  </a:schemeClr>
                </a:solidFill>
              </a:rPr>
              <a:t>www.apamvet.com     </a:t>
            </a:r>
            <a:r>
              <a:rPr lang="pt-BR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65000"/>
                  </a:schemeClr>
                </a:solidFill>
              </a:rPr>
              <a:t>fundado </a:t>
            </a:r>
            <a:r>
              <a:rPr lang="pt-BR" sz="2400" dirty="0" smtClean="0">
                <a:solidFill>
                  <a:schemeClr val="tx1">
                    <a:lumMod val="65000"/>
                  </a:schemeClr>
                </a:solidFill>
              </a:rPr>
              <a:t>e mantido</a:t>
            </a:r>
          </a:p>
          <a:p>
            <a:pPr marL="0" indent="0">
              <a:buFontTx/>
              <a:buNone/>
              <a:defRPr/>
            </a:pPr>
            <a:r>
              <a:rPr lang="pt-BR" sz="24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65000"/>
                  </a:schemeClr>
                </a:solidFill>
              </a:rPr>
              <a:t>                                                              pelo </a:t>
            </a:r>
            <a:r>
              <a:rPr lang="pt-BR" sz="2400" dirty="0">
                <a:solidFill>
                  <a:schemeClr val="tx1">
                    <a:lumMod val="65000"/>
                  </a:schemeClr>
                </a:solidFill>
              </a:rPr>
              <a:t>Prof. Birgel </a:t>
            </a:r>
            <a:endParaRPr lang="pt-B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 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</a:rPr>
              <a:t>2010  - Boletim </a:t>
            </a:r>
            <a:r>
              <a:rPr lang="pt-BR" sz="2400" dirty="0" err="1" smtClean="0">
                <a:solidFill>
                  <a:schemeClr val="tx1">
                    <a:lumMod val="50000"/>
                  </a:schemeClr>
                </a:solidFill>
              </a:rPr>
              <a:t>Apamvet</a:t>
            </a:r>
            <a:endParaRPr lang="pt-B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 2015 </a:t>
            </a:r>
            <a:r>
              <a:rPr lang="pt-BR" sz="2400" dirty="0"/>
              <a:t>– Virtuosa </a:t>
            </a:r>
            <a:r>
              <a:rPr lang="pt-BR" sz="2400" dirty="0" smtClean="0"/>
              <a:t>Missão</a:t>
            </a:r>
          </a:p>
          <a:p>
            <a:pPr marL="0" indent="0">
              <a:buFontTx/>
              <a:buNone/>
              <a:defRPr/>
            </a:pPr>
            <a:endParaRPr lang="pt-BR" sz="2400" dirty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2018 </a:t>
            </a:r>
            <a:r>
              <a:rPr lang="pt-BR" sz="2400" dirty="0"/>
              <a:t>em diante -  Mídias sociais  - </a:t>
            </a:r>
            <a:r>
              <a:rPr lang="pt-BR" sz="2400" dirty="0" smtClean="0"/>
              <a:t>   </a:t>
            </a:r>
          </a:p>
          <a:p>
            <a:pPr marL="0" indent="0"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www.publicacoes.apamvet.com.br</a:t>
            </a:r>
            <a:endParaRPr lang="pt-BR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pt-BR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/>
              <a:t>Reuniões científicas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dirty="0" smtClean="0"/>
              <a:t>        2018          </a:t>
            </a:r>
            <a:r>
              <a:rPr lang="pt-BR" sz="2400" dirty="0"/>
              <a:t>“Mesa redonda sobre fisioterapia em </a:t>
            </a: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          animais   atletas </a:t>
            </a:r>
            <a:r>
              <a:rPr lang="pt-BR" sz="2400" dirty="0"/>
              <a:t>: fixação </a:t>
            </a:r>
            <a:r>
              <a:rPr lang="pt-BR" sz="2400" dirty="0" smtClean="0"/>
              <a:t> da </a:t>
            </a:r>
            <a:r>
              <a:rPr lang="pt-BR" sz="2400" dirty="0"/>
              <a:t>patela”   no </a:t>
            </a: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          auditório do CRMV SP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 2018           </a:t>
            </a:r>
            <a:r>
              <a:rPr lang="pt-BR" sz="2400" dirty="0"/>
              <a:t>“ Nanotecnologia : novas </a:t>
            </a:r>
            <a:r>
              <a:rPr lang="pt-BR" sz="2400" dirty="0" smtClean="0"/>
              <a:t>abordagens</a:t>
            </a:r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          </a:t>
            </a:r>
            <a:r>
              <a:rPr lang="pt-BR" sz="2400" dirty="0"/>
              <a:t>farmacológicas e </a:t>
            </a:r>
            <a:r>
              <a:rPr lang="pt-BR" sz="2400" dirty="0" smtClean="0"/>
              <a:t> terapêuticas </a:t>
            </a:r>
            <a:r>
              <a:rPr lang="pt-BR" sz="2400" dirty="0"/>
              <a:t>em </a:t>
            </a: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           medicina </a:t>
            </a:r>
            <a:r>
              <a:rPr lang="pt-BR" sz="2400" dirty="0"/>
              <a:t>veterinária. Perspectivas para   </a:t>
            </a:r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                      os </a:t>
            </a:r>
            <a:r>
              <a:rPr lang="pt-BR" sz="2400" dirty="0"/>
              <a:t>próximos anos “     no auditório </a:t>
            </a:r>
            <a:r>
              <a:rPr lang="pt-BR" sz="2400" dirty="0" smtClean="0"/>
              <a:t>do</a:t>
            </a:r>
          </a:p>
          <a:p>
            <a:pPr marL="0" indent="0">
              <a:buFontTx/>
              <a:buNone/>
              <a:defRPr/>
            </a:pPr>
            <a:r>
              <a:rPr lang="pt-BR" sz="2400" dirty="0" smtClean="0"/>
              <a:t>                             CRMV </a:t>
            </a:r>
            <a:r>
              <a:rPr lang="pt-BR" sz="2400" dirty="0"/>
              <a:t>SP</a:t>
            </a:r>
          </a:p>
          <a:p>
            <a:pPr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COMUNICAÇÃO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pt-BR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dirty="0" smtClean="0"/>
              <a:t> </a:t>
            </a:r>
            <a:r>
              <a:rPr lang="pt-BR" sz="2400" dirty="0" smtClean="0"/>
              <a:t>Existem </a:t>
            </a:r>
            <a:r>
              <a:rPr lang="pt-BR" sz="2400" dirty="0"/>
              <a:t>2 endereços na </a:t>
            </a:r>
            <a:r>
              <a:rPr lang="pt-BR" sz="2400" dirty="0" smtClean="0"/>
              <a:t>web :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pt-B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O primeiro, fundado </a:t>
            </a:r>
            <a:r>
              <a:rPr lang="pt-BR" sz="2400" dirty="0"/>
              <a:t>em 2007, mantido pelo Prof. Birgel às suas expensas e com mais de 32.000 visitas </a:t>
            </a:r>
            <a:endParaRPr lang="pt-B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             </a:t>
            </a:r>
            <a:r>
              <a:rPr lang="pt-B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www.apamvet.com</a:t>
            </a:r>
            <a:endParaRPr lang="pt-BR" sz="2400" dirty="0"/>
          </a:p>
          <a:p>
            <a:pPr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2400" i="1" smtClean="0"/>
              <a:t>NON OMNIS MORIAR</a:t>
            </a:r>
            <a:endParaRPr lang="pt-BR" altLang="pt-BR" sz="240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762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148" name="Retângulo 3"/>
          <p:cNvSpPr>
            <a:spLocks noChangeArrowheads="1"/>
          </p:cNvSpPr>
          <p:nvPr/>
        </p:nvSpPr>
        <p:spPr bwMode="auto">
          <a:xfrm>
            <a:off x="609600" y="685800"/>
            <a:ext cx="79248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400"/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/>
              <a:t>Com essas orgulhosas palavras, Horácio concluiu sua Coletânea de Odes, no ano 20 d.C. certo de que sua obra lhe granjearia a imortalidade poética. A frase ainda é famosa e é citada para representar “status” de notoriedade imorredoura entre poetas e intelectuais de todos os tempos: o de uma obra superar, por sua fama, os limites, aparentemente, intransponíveis da morte de seu autor.</a:t>
            </a:r>
            <a:r>
              <a:rPr lang="pt-BR" altLang="pt-BR" sz="280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28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altLang="pt-BR" sz="800"/>
              <a:t/>
            </a:r>
            <a:br>
              <a:rPr lang="pt-BR" altLang="pt-BR" sz="800"/>
            </a:br>
            <a:endParaRPr lang="pt-BR" altLang="pt-BR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COMUNICAÇÃO</a:t>
            </a:r>
            <a:endParaRPr lang="pt-BR" sz="2400" dirty="0"/>
          </a:p>
        </p:txBody>
      </p:sp>
      <p:pic>
        <p:nvPicPr>
          <p:cNvPr id="33795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7" t="11536" r="25247" b="697"/>
          <a:stretch>
            <a:fillRect/>
          </a:stretch>
        </p:blipFill>
        <p:spPr>
          <a:xfrm>
            <a:off x="1123950" y="914400"/>
            <a:ext cx="6896100" cy="5181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COMUNICAÇÃO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sz="2400" dirty="0"/>
              <a:t>e </a:t>
            </a:r>
            <a:r>
              <a:rPr lang="pt-BR" sz="2400" dirty="0" smtClean="0"/>
              <a:t>o 2º </a:t>
            </a:r>
            <a:r>
              <a:rPr lang="pt-BR" sz="2400" dirty="0"/>
              <a:t>endereço , mais recente, mantido pela </a:t>
            </a:r>
            <a:r>
              <a:rPr lang="pt-BR" sz="2400" dirty="0" err="1"/>
              <a:t>Apamvet</a:t>
            </a:r>
            <a:r>
              <a:rPr lang="pt-BR" sz="2400" dirty="0"/>
              <a:t> para divulgação de trabalhos científicos e do Boletim </a:t>
            </a:r>
            <a:r>
              <a:rPr lang="pt-BR" sz="2400" dirty="0" err="1"/>
              <a:t>Apamvet</a:t>
            </a:r>
            <a:r>
              <a:rPr lang="pt-BR" sz="2400" dirty="0"/>
              <a:t> </a:t>
            </a:r>
            <a:r>
              <a:rPr lang="pt-BR" sz="2400" dirty="0" smtClean="0"/>
              <a:t>: </a:t>
            </a:r>
            <a:r>
              <a:rPr lang="pt-B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www.apamvet.com.br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pt-BR" dirty="0"/>
          </a:p>
        </p:txBody>
      </p:sp>
      <p:pic>
        <p:nvPicPr>
          <p:cNvPr id="34820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129" b="4460"/>
          <a:stretch>
            <a:fillRect/>
          </a:stretch>
        </p:blipFill>
        <p:spPr bwMode="auto">
          <a:xfrm>
            <a:off x="1752600" y="2895600"/>
            <a:ext cx="5638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pt-BR" sz="2400" dirty="0"/>
              <a:t>NÃO MORREREI POR INTEIRO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Por extensão, esse apotegma também, tem sido aplicado a quem conquistou notoriedade digna da imortalidade, por outro feito notável – não necessariamente de caráter poético e literário – ou mesmo, banalmente mortal, a propósito da lembrança que alguém ilustre deixou após sua morte.</a:t>
            </a:r>
          </a:p>
          <a:p>
            <a:pPr>
              <a:lnSpc>
                <a:spcPct val="150000"/>
              </a:lnSpc>
              <a:defRPr/>
            </a:pPr>
            <a:endParaRPr lang="pt-BR" sz="2400" dirty="0" smtClean="0"/>
          </a:p>
          <a:p>
            <a:pPr>
              <a:lnSpc>
                <a:spcPct val="150000"/>
              </a:lnSpc>
              <a:defRPr/>
            </a:pPr>
            <a:r>
              <a:rPr lang="pt-BR" sz="1000" dirty="0" smtClean="0"/>
              <a:t>© APAMVET - 2008</a:t>
            </a:r>
            <a:br>
              <a:rPr lang="pt-BR" sz="1000" dirty="0" smtClean="0"/>
            </a:br>
            <a:r>
              <a:rPr lang="pt-BR" sz="1000" dirty="0" smtClean="0"/>
              <a:t>Academia Paulista de Medicina Veterinária</a:t>
            </a:r>
            <a:br>
              <a:rPr lang="pt-BR" sz="1000" dirty="0" smtClean="0"/>
            </a:br>
            <a:r>
              <a:rPr lang="pt-BR" sz="1000" dirty="0" smtClean="0"/>
              <a:t>Todos os direitos reservados. </a:t>
            </a:r>
            <a:r>
              <a:rPr lang="pt-BR" sz="1000" dirty="0" err="1" smtClean="0"/>
              <a:t>all</a:t>
            </a:r>
            <a:r>
              <a:rPr lang="pt-BR" sz="1000" dirty="0" smtClean="0"/>
              <a:t> </a:t>
            </a:r>
            <a:r>
              <a:rPr lang="pt-BR" sz="1000" dirty="0" err="1" smtClean="0"/>
              <a:t>rights</a:t>
            </a:r>
            <a:r>
              <a:rPr lang="pt-BR" sz="1000" dirty="0" smtClean="0"/>
              <a:t> </a:t>
            </a:r>
            <a:r>
              <a:rPr lang="pt-BR" sz="1000" dirty="0" err="1" smtClean="0"/>
              <a:t>reserved</a:t>
            </a: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>
                <a:hlinkClick r:id="rId2"/>
              </a:rPr>
              <a:t>apamvet@apamvet.com</a:t>
            </a: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/>
              <a:t>E-mail.: apamvet@apamvet.com</a:t>
            </a:r>
          </a:p>
          <a:p>
            <a:pPr>
              <a:lnSpc>
                <a:spcPct val="150000"/>
              </a:lnSpc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LOGOTIPOS</a:t>
            </a:r>
            <a:endParaRPr lang="pt-BR" sz="2400" dirty="0"/>
          </a:p>
        </p:txBody>
      </p:sp>
      <p:pic>
        <p:nvPicPr>
          <p:cNvPr id="8195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23508" r="19994" b="33186"/>
          <a:stretch>
            <a:fillRect/>
          </a:stretch>
        </p:blipFill>
        <p:spPr>
          <a:xfrm>
            <a:off x="533400" y="1676400"/>
            <a:ext cx="3200400" cy="2971800"/>
          </a:xfrm>
        </p:spPr>
      </p:pic>
      <p:pic>
        <p:nvPicPr>
          <p:cNvPr id="8196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198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ângulo 5"/>
          <p:cNvSpPr>
            <a:spLocks noChangeArrowheads="1"/>
          </p:cNvSpPr>
          <p:nvPr/>
        </p:nvSpPr>
        <p:spPr bwMode="auto">
          <a:xfrm>
            <a:off x="619125" y="487680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800" b="1"/>
              <a:t>Logotipo em veludo                                          Logotipo em papel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18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latin typeface="Calibri" panose="020F0502020204030204" pitchFamily="34" charset="0"/>
              </a:rPr>
              <a:t>A arte final do logotipo é da autoria do confrade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latin typeface="Calibri" panose="020F0502020204030204" pitchFamily="34" charset="0"/>
              </a:rPr>
              <a:t>Raphael Valentino  Riccetti      </a:t>
            </a:r>
            <a:endParaRPr lang="pt-BR" altLang="pt-BR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800" i="1" dirty="0"/>
              <a:t/>
            </a:r>
            <a:br>
              <a:rPr lang="pt-BR" sz="2800" i="1" dirty="0"/>
            </a:br>
            <a:r>
              <a:rPr lang="pt-BR" sz="2800" i="1" dirty="0" smtClean="0"/>
              <a:t>HISTÓRICO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864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dirty="0" smtClean="0"/>
              <a:t>	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Numa reunião plenária do CRMV SP, realizada em 27 de novembro 1997, Prof. Dr. Flávio Prada, então presidente, aprovou o  projeto pioneiro de criação da Academia de Ciências Veterinárias.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Este projeto acabou adormecido.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pt-BR" altLang="pt-BR" sz="2400" smtClean="0"/>
              <a:t>Anos mais tarde, a “Velha Guarda” ou, como  denominava o advogado Dr. Pyrro Massela, ex- secretário da FMV USP, os “ Paladinos da Medicina Veterinária Paulista” se reuniam na casa do Prof. Vicente Borelli . Chegou a ter 55 participantes, dos quais 30 eram veterinários, e desses, 12 seriam  futuros Acadêmicos. Em 13 de dezembro 2003, foi instituída uma Associação que se transformaria, mais tarde, em Academia.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4102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pt-BR" altLang="pt-BR" sz="2400" smtClean="0"/>
              <a:t>Em 9 de setembro 2004, o interventor do CRMV SP, Prof.Dr. Flávio Prada, durante o 6º Congresso de Medicina Veterinária, realizado na cidade de Santos, criou a Academia Paulista de Medicina Veterinária – APAMVET -, cuja sede seria o próprio Conselho.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t-BR" altLang="pt-BR" sz="2400" smtClean="0"/>
              <a:t>Prof. Dr. Eduardo H. Birgel e Profa.Dra. Arani Nanci Bonfim Mariana coordenaram os trabalhos da elaboração dos estatutos, com a colaboração dos Acadêmicos  Prof.Dra. Clotilde Germiniani, de Curitiba, e Prof.Dr. Sérgio Bogado, do Rio de Janeiro, além do sempre prestativo Pyrro Massela.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pt-BR" sz="2400" dirty="0" smtClean="0"/>
              <a:t>Em 17 de novembro 2005, foi empossada a comissão </a:t>
            </a:r>
            <a:r>
              <a:rPr lang="pt-BR" sz="2400" dirty="0"/>
              <a:t>especial de gestão sob a presidencia do Prof. Birgel. Foram eleitos 8 Patronos e 8  Acadêmicos titulares e no dia seguinte completou-se a indicação de mais 8 Patronos e Acadêmicos titulares. Por sugestão do Prof. Birgel, as 50 cadeiras vagas deveriam ser completadas aos poucos, para oferecer às novas gerações a oportunidade de eleger novos membros.</a:t>
            </a:r>
          </a:p>
          <a:p>
            <a:pPr>
              <a:lnSpc>
                <a:spcPct val="150000"/>
              </a:lnSpc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1408</Words>
  <Application>Microsoft Office PowerPoint</Application>
  <PresentationFormat>Apresentação na tela (4:3)</PresentationFormat>
  <Paragraphs>170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Mountain Top</vt:lpstr>
      <vt:lpstr>APAMVET    BREVE DESCRIÇÃO </vt:lpstr>
      <vt:lpstr>NON OMNIS MORIAR  </vt:lpstr>
      <vt:lpstr>   </vt:lpstr>
      <vt:lpstr>NÃO MORREREI POR INTEIRO </vt:lpstr>
      <vt:lpstr>LOGOTIPOS</vt:lpstr>
      <vt:lpstr>  HISTÓRICO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REGISTROS  ADMINISTRATIVOS </vt:lpstr>
      <vt:lpstr>REGISTROS  ADMINISTRATIVOS</vt:lpstr>
      <vt:lpstr>REGISTROS  ADMINISTRATIVOS</vt:lpstr>
      <vt:lpstr>REGISTROS  ADMINISTRATIVOS</vt:lpstr>
      <vt:lpstr>REGISTROS  ADMINISTRATIVOS</vt:lpstr>
      <vt:lpstr>REGISTROS  ADMINISTRATIVOS</vt:lpstr>
      <vt:lpstr>REGISTROS  ADMINISTRATIVOS</vt:lpstr>
      <vt:lpstr>REGISTROS  ADMINISTRATIVOS</vt:lpstr>
      <vt:lpstr>FORNECEDORES</vt:lpstr>
      <vt:lpstr>FORNECEDORES</vt:lpstr>
      <vt:lpstr>FORNECEDORES</vt:lpstr>
      <vt:lpstr>FORNECEDORES</vt:lpstr>
      <vt:lpstr>APOIOS </vt:lpstr>
      <vt:lpstr>PUBLICAÇÕES </vt:lpstr>
      <vt:lpstr>PUBLICAÇÕES</vt:lpstr>
      <vt:lpstr>PUBLICAÇÕES</vt:lpstr>
      <vt:lpstr>Reuniões científicas </vt:lpstr>
      <vt:lpstr>COMUNICAÇÃO</vt:lpstr>
      <vt:lpstr>COMUNICAÇÃO</vt:lpstr>
      <vt:lpstr>COMUNICAÇÃO</vt:lpstr>
      <vt:lpstr>Apresentação do PowerPoint</vt:lpstr>
      <vt:lpstr>Apresentação do PowerPoint</vt:lpstr>
    </vt:vector>
  </TitlesOfParts>
  <Company>Alpharma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XXXIV CONBRAVET</dc:title>
  <dc:creator>MARCOADA</dc:creator>
  <cp:lastModifiedBy>Edvaldo Tagino Tagino</cp:lastModifiedBy>
  <cp:revision>91</cp:revision>
  <cp:lastPrinted>2007-08-15T02:19:51Z</cp:lastPrinted>
  <dcterms:created xsi:type="dcterms:W3CDTF">2007-08-14T19:34:35Z</dcterms:created>
  <dcterms:modified xsi:type="dcterms:W3CDTF">2020-10-22T22:07:40Z</dcterms:modified>
</cp:coreProperties>
</file>